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8" autoAdjust="0"/>
    <p:restoredTop sz="94660"/>
  </p:normalViewPr>
  <p:slideViewPr>
    <p:cSldViewPr>
      <p:cViewPr>
        <p:scale>
          <a:sx n="94" d="100"/>
          <a:sy n="94" d="100"/>
        </p:scale>
        <p:origin x="-666" y="9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94E9550-6D5B-4AC6-85D3-D874C977D3A3}" type="datetimeFigureOut">
              <a:rPr lang="en-US" smtClean="0"/>
              <a:t>7/22/2011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0D9C87D-962B-4923-8BE1-5ACB86F5D79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E9550-6D5B-4AC6-85D3-D874C977D3A3}"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E9550-6D5B-4AC6-85D3-D874C977D3A3}"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E9550-6D5B-4AC6-85D3-D874C977D3A3}"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4E9550-6D5B-4AC6-85D3-D874C977D3A3}"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D9C87D-962B-4923-8BE1-5ACB86F5D7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4E9550-6D5B-4AC6-85D3-D874C977D3A3}"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4E9550-6D5B-4AC6-85D3-D874C977D3A3}" type="datetimeFigureOut">
              <a:rPr lang="en-US" smtClean="0"/>
              <a:t>7/22/2011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4E9550-6D5B-4AC6-85D3-D874C977D3A3}" type="datetimeFigureOut">
              <a:rPr lang="en-US" smtClean="0"/>
              <a:t>7/22/2011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E9550-6D5B-4AC6-85D3-D874C977D3A3}" type="datetimeFigureOut">
              <a:rPr lang="en-US" smtClean="0"/>
              <a:t>7/22/2011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4E9550-6D5B-4AC6-85D3-D874C977D3A3}"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4E9550-6D5B-4AC6-85D3-D874C977D3A3}"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9C87D-962B-4923-8BE1-5ACB86F5D7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94E9550-6D5B-4AC6-85D3-D874C977D3A3}" type="datetimeFigureOut">
              <a:rPr lang="en-US" smtClean="0"/>
              <a:t>7/22/2011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D9C87D-962B-4923-8BE1-5ACB86F5D7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JGy2F6fec3A?version=3&amp;hl=en_US&amp;rel=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i6JTvzrpBy0?version=3&amp;hl=en_US&amp;rel=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PjqsYzBrP-M?version=3&amp;hl=en_US&amp;rel=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Mi7BRsIzBuw?version=3&amp;hl=en_US&amp;rel=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D6ouHWP0KrY?version=3&amp;hl=en_US&amp;rel=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BtTCw_-83Io?version=3&amp;hl=en_US&amp;rel=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5ZLONRreKAI?version=3&amp;hl=en_US&amp;rel=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jZZZ1svMqRE?version=3&amp;hl=en_US&amp;rel=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U3Ug52fz5_k?version=3&amp;hl=en_US&amp;rel=0"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rDWp2ZpV-IA?version=3&amp;hl=en_US&amp;rel=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Rf02Sq2WZlM?version=3&amp;hl=en_US&amp;rel=0"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Rb2bqb28zwM?version=3&amp;hl=en_US&amp;rel=0"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MUFKALG_ms?version=3&amp;hl=en_US&amp;rel=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QAjdeM8_gxk?version=3&amp;hl=en_US&amp;rel=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9rbeAGdYk_0?version=3&amp;hl=en_US&amp;rel=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TXeST0NMtic?version=3&amp;hl=en_US&amp;rel=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vQ4Y3mBBRu8?version=3&amp;hl=en_US&amp;rel=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N4ySdcr5lTo?version=3&amp;hl=en_US&amp;rel=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9uCsZDace6o?version=3&amp;hl=en_US&amp;rel=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LPnK9JHoddc?version=3&amp;hl=en_US&amp;rel=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Gender Distinctions in Video Game Advertisements</a:t>
            </a:r>
            <a:endParaRPr lang="en-US" dirty="0"/>
          </a:p>
        </p:txBody>
      </p:sp>
      <p:sp>
        <p:nvSpPr>
          <p:cNvPr id="3" name="Subtitle 2"/>
          <p:cNvSpPr>
            <a:spLocks noGrp="1"/>
          </p:cNvSpPr>
          <p:nvPr>
            <p:ph type="subTitle" idx="1"/>
          </p:nvPr>
        </p:nvSpPr>
        <p:spPr>
          <a:xfrm>
            <a:off x="1371600" y="4038600"/>
            <a:ext cx="6400800" cy="1752600"/>
          </a:xfrm>
        </p:spPr>
        <p:txBody>
          <a:bodyPr/>
          <a:lstStyle/>
          <a:p>
            <a:r>
              <a:rPr lang="en-US" dirty="0" smtClean="0"/>
              <a:t>Curtis M. Kularski</a:t>
            </a:r>
            <a:endParaRPr lang="en-US" dirty="0"/>
          </a:p>
        </p:txBody>
      </p:sp>
    </p:spTree>
    <p:extLst>
      <p:ext uri="{BB962C8B-B14F-4D97-AF65-F5344CB8AC3E}">
        <p14:creationId xmlns:p14="http://schemas.microsoft.com/office/powerpoint/2010/main" val="1659531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Crysis</a:t>
            </a:r>
            <a:r>
              <a:rPr lang="en-US" dirty="0" smtClean="0"/>
              <a:t> 2</a:t>
            </a:r>
            <a:endParaRPr lang="en-US" dirty="0"/>
          </a:p>
        </p:txBody>
      </p:sp>
      <p:pic>
        <p:nvPicPr>
          <p:cNvPr id="4" name="JGy2F6fec3A?version=3&amp;hl=en_US&amp;rel=0"/>
          <p:cNvPicPr>
            <a:picLocks noGrp="1" noRot="1" noChangeAspect="1"/>
          </p:cNvPicPr>
          <p:nvPr>
            <p:ph idx="1"/>
            <a:videoFile r:link="rId1"/>
          </p:nvPr>
        </p:nvPicPr>
        <p:blipFill>
          <a:blip r:embed="rId3"/>
          <a:stretch>
            <a:fillRect/>
          </a:stretch>
        </p:blipFill>
        <p:spPr>
          <a:xfrm>
            <a:off x="3048000" y="1143000"/>
            <a:ext cx="3048000" cy="2286000"/>
          </a:xfrm>
          <a:prstGeom prst="rect">
            <a:avLst/>
          </a:prstGeom>
        </p:spPr>
      </p:pic>
      <p:sp>
        <p:nvSpPr>
          <p:cNvPr id="5" name="Rectangle 4"/>
          <p:cNvSpPr/>
          <p:nvPr/>
        </p:nvSpPr>
        <p:spPr>
          <a:xfrm>
            <a:off x="4419600" y="3429000"/>
            <a:ext cx="4572000" cy="338554"/>
          </a:xfrm>
          <a:prstGeom prst="rect">
            <a:avLst/>
          </a:prstGeom>
        </p:spPr>
        <p:txBody>
          <a:bodyPr>
            <a:spAutoFit/>
          </a:bodyPr>
          <a:lstStyle/>
          <a:p>
            <a:r>
              <a:rPr lang="en-US" sz="1600" dirty="0" smtClean="0"/>
              <a:t>Electronic Arts, 2011</a:t>
            </a:r>
            <a:endParaRPr lang="en-US" sz="1600" dirty="0"/>
          </a:p>
        </p:txBody>
      </p:sp>
      <p:sp>
        <p:nvSpPr>
          <p:cNvPr id="3" name="TextBox 2"/>
          <p:cNvSpPr txBox="1"/>
          <p:nvPr/>
        </p:nvSpPr>
        <p:spPr>
          <a:xfrm>
            <a:off x="304800" y="3886200"/>
            <a:ext cx="8534400" cy="2677656"/>
          </a:xfrm>
          <a:prstGeom prst="rect">
            <a:avLst/>
          </a:prstGeom>
          <a:noFill/>
        </p:spPr>
        <p:txBody>
          <a:bodyPr wrap="square" rtlCol="0">
            <a:spAutoFit/>
          </a:bodyPr>
          <a:lstStyle/>
          <a:p>
            <a:r>
              <a:rPr lang="en-US" sz="2800" dirty="0" smtClean="0"/>
              <a:t>This ad shows a fictional future in which military power is prized for its ability to protect a society. In one scene (00:36) an armed soldier is portrayed in a dominant position to a more effeminate male in a business suit. Proving that “brutalized bodies” are superior in that future (Lindsey 2011:244). </a:t>
            </a:r>
            <a:endParaRPr lang="en-US" sz="2800" dirty="0"/>
          </a:p>
        </p:txBody>
      </p:sp>
    </p:spTree>
    <p:extLst>
      <p:ext uri="{BB962C8B-B14F-4D97-AF65-F5344CB8AC3E}">
        <p14:creationId xmlns:p14="http://schemas.microsoft.com/office/powerpoint/2010/main" val="99583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Deus Ex</a:t>
            </a:r>
            <a:endParaRPr lang="en-US" dirty="0"/>
          </a:p>
        </p:txBody>
      </p:sp>
      <p:pic>
        <p:nvPicPr>
          <p:cNvPr id="4" name="i6JTvzrpBy0?version=3&amp;hl=en_US&amp;rel=0"/>
          <p:cNvPicPr>
            <a:picLocks noGrp="1" noRot="1" noChangeAspect="1"/>
          </p:cNvPicPr>
          <p:nvPr>
            <p:ph idx="1"/>
            <a:videoFile r:link="rId1"/>
          </p:nvPr>
        </p:nvPicPr>
        <p:blipFill>
          <a:blip r:embed="rId3"/>
          <a:stretch>
            <a:fillRect/>
          </a:stretch>
        </p:blipFill>
        <p:spPr>
          <a:xfrm>
            <a:off x="3048000" y="1524000"/>
            <a:ext cx="3048000" cy="2286000"/>
          </a:xfrm>
          <a:prstGeom prst="rect">
            <a:avLst/>
          </a:prstGeom>
        </p:spPr>
      </p:pic>
      <p:sp>
        <p:nvSpPr>
          <p:cNvPr id="5" name="Rectangle 4"/>
          <p:cNvSpPr/>
          <p:nvPr/>
        </p:nvSpPr>
        <p:spPr>
          <a:xfrm>
            <a:off x="4343400" y="3810000"/>
            <a:ext cx="4572000" cy="338554"/>
          </a:xfrm>
          <a:prstGeom prst="rect">
            <a:avLst/>
          </a:prstGeom>
        </p:spPr>
        <p:txBody>
          <a:bodyPr>
            <a:spAutoFit/>
          </a:bodyPr>
          <a:lstStyle/>
          <a:p>
            <a:r>
              <a:rPr lang="en-US" sz="1600" dirty="0" err="1" smtClean="0"/>
              <a:t>Machinma</a:t>
            </a:r>
            <a:r>
              <a:rPr lang="en-US" sz="1600" dirty="0" smtClean="0"/>
              <a:t>, 2010</a:t>
            </a:r>
            <a:endParaRPr lang="en-US" sz="1600" dirty="0"/>
          </a:p>
        </p:txBody>
      </p:sp>
      <p:sp>
        <p:nvSpPr>
          <p:cNvPr id="3" name="TextBox 2"/>
          <p:cNvSpPr txBox="1"/>
          <p:nvPr/>
        </p:nvSpPr>
        <p:spPr>
          <a:xfrm>
            <a:off x="152400" y="4267200"/>
            <a:ext cx="8839200" cy="2246769"/>
          </a:xfrm>
          <a:prstGeom prst="rect">
            <a:avLst/>
          </a:prstGeom>
          <a:noFill/>
        </p:spPr>
        <p:txBody>
          <a:bodyPr wrap="square" rtlCol="0">
            <a:spAutoFit/>
          </a:bodyPr>
          <a:lstStyle/>
          <a:p>
            <a:r>
              <a:rPr lang="en-US" sz="2800" dirty="0" smtClean="0"/>
              <a:t>This ad shows a modern ideal of male success, as the successful male is shown looking down from a skyscraper at the city below, over which he has control through his “augmented humans”. This conforms to the standard of a bourgeois male (Lindsey 2011:242). </a:t>
            </a:r>
            <a:endParaRPr lang="en-US" sz="2800" dirty="0"/>
          </a:p>
        </p:txBody>
      </p:sp>
    </p:spTree>
    <p:extLst>
      <p:ext uri="{BB962C8B-B14F-4D97-AF65-F5344CB8AC3E}">
        <p14:creationId xmlns:p14="http://schemas.microsoft.com/office/powerpoint/2010/main" val="345648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Skyrim</a:t>
            </a:r>
            <a:endParaRPr lang="en-US" dirty="0"/>
          </a:p>
        </p:txBody>
      </p:sp>
      <p:pic>
        <p:nvPicPr>
          <p:cNvPr id="4" name="PjqsYzBrP-M?version=3&amp;hl=en_US&amp;rel=0"/>
          <p:cNvPicPr>
            <a:picLocks noGrp="1" noRot="1" noChangeAspect="1"/>
          </p:cNvPicPr>
          <p:nvPr>
            <p:ph idx="1"/>
            <a:videoFile r:link="rId1"/>
          </p:nvPr>
        </p:nvPicPr>
        <p:blipFill>
          <a:blip r:embed="rId3"/>
          <a:stretch>
            <a:fillRect/>
          </a:stretch>
        </p:blipFill>
        <p:spPr>
          <a:xfrm>
            <a:off x="3048000" y="1600200"/>
            <a:ext cx="3048000" cy="2286000"/>
          </a:xfrm>
          <a:prstGeom prst="rect">
            <a:avLst/>
          </a:prstGeom>
        </p:spPr>
      </p:pic>
      <p:sp>
        <p:nvSpPr>
          <p:cNvPr id="5" name="Rectangle 4"/>
          <p:cNvSpPr/>
          <p:nvPr/>
        </p:nvSpPr>
        <p:spPr>
          <a:xfrm>
            <a:off x="4572000" y="3887837"/>
            <a:ext cx="4572000" cy="338554"/>
          </a:xfrm>
          <a:prstGeom prst="rect">
            <a:avLst/>
          </a:prstGeom>
        </p:spPr>
        <p:txBody>
          <a:bodyPr>
            <a:spAutoFit/>
          </a:bodyPr>
          <a:lstStyle/>
          <a:p>
            <a:r>
              <a:rPr lang="en-US" sz="1600" dirty="0" smtClean="0"/>
              <a:t>IGN Entertainment, 2011</a:t>
            </a:r>
            <a:endParaRPr lang="en-US" sz="1600" dirty="0"/>
          </a:p>
        </p:txBody>
      </p:sp>
      <p:sp>
        <p:nvSpPr>
          <p:cNvPr id="3" name="TextBox 2"/>
          <p:cNvSpPr txBox="1"/>
          <p:nvPr/>
        </p:nvSpPr>
        <p:spPr>
          <a:xfrm>
            <a:off x="457200" y="4343400"/>
            <a:ext cx="8458200" cy="2677656"/>
          </a:xfrm>
          <a:prstGeom prst="rect">
            <a:avLst/>
          </a:prstGeom>
          <a:noFill/>
        </p:spPr>
        <p:txBody>
          <a:bodyPr wrap="square" rtlCol="0">
            <a:spAutoFit/>
          </a:bodyPr>
          <a:lstStyle/>
          <a:p>
            <a:r>
              <a:rPr lang="en-US" sz="2800" dirty="0" smtClean="0"/>
              <a:t>In this ad the men are combative, distant from each other and show efficiency in their task of killing the demons that have been awakened. This portrayal of masculinity is clearly identifiable as the toxic existence thought to exist by Robert Bly in </a:t>
            </a:r>
            <a:r>
              <a:rPr lang="en-US" sz="2800" dirty="0" err="1" smtClean="0"/>
              <a:t>mythopoetic</a:t>
            </a:r>
            <a:r>
              <a:rPr lang="en-US" sz="2800" dirty="0" smtClean="0"/>
              <a:t> manhood (Lindsey 2011:268)</a:t>
            </a:r>
            <a:endParaRPr lang="en-US" sz="2800" dirty="0"/>
          </a:p>
        </p:txBody>
      </p:sp>
    </p:spTree>
    <p:extLst>
      <p:ext uri="{BB962C8B-B14F-4D97-AF65-F5344CB8AC3E}">
        <p14:creationId xmlns:p14="http://schemas.microsoft.com/office/powerpoint/2010/main" val="274958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Bejewled</a:t>
            </a:r>
            <a:r>
              <a:rPr lang="en-US" dirty="0" smtClean="0"/>
              <a:t> 3</a:t>
            </a:r>
            <a:endParaRPr lang="en-US" dirty="0"/>
          </a:p>
        </p:txBody>
      </p:sp>
      <p:pic>
        <p:nvPicPr>
          <p:cNvPr id="4" name="Mi7BRsIzBuw?version=3&amp;hl=en_US&amp;rel=0"/>
          <p:cNvPicPr>
            <a:picLocks noGrp="1" noRot="1" noChangeAspect="1"/>
          </p:cNvPicPr>
          <p:nvPr>
            <p:ph idx="1"/>
            <a:videoFile r:link="rId1"/>
          </p:nvPr>
        </p:nvPicPr>
        <p:blipFill>
          <a:blip r:embed="rId3"/>
          <a:stretch>
            <a:fillRect/>
          </a:stretch>
        </p:blipFill>
        <p:spPr>
          <a:xfrm>
            <a:off x="3048000" y="1676400"/>
            <a:ext cx="3048000" cy="2286000"/>
          </a:xfrm>
          <a:prstGeom prst="rect">
            <a:avLst/>
          </a:prstGeom>
        </p:spPr>
      </p:pic>
      <p:sp>
        <p:nvSpPr>
          <p:cNvPr id="5" name="Rectangle 4"/>
          <p:cNvSpPr/>
          <p:nvPr/>
        </p:nvSpPr>
        <p:spPr>
          <a:xfrm>
            <a:off x="4876800" y="3962400"/>
            <a:ext cx="4572000" cy="338554"/>
          </a:xfrm>
          <a:prstGeom prst="rect">
            <a:avLst/>
          </a:prstGeom>
        </p:spPr>
        <p:txBody>
          <a:bodyPr>
            <a:spAutoFit/>
          </a:bodyPr>
          <a:lstStyle/>
          <a:p>
            <a:r>
              <a:rPr lang="en-US" sz="1600" dirty="0" smtClean="0"/>
              <a:t>IGN Entertainment, 2010</a:t>
            </a:r>
            <a:endParaRPr lang="en-US" sz="1600" dirty="0"/>
          </a:p>
        </p:txBody>
      </p:sp>
      <p:sp>
        <p:nvSpPr>
          <p:cNvPr id="3" name="TextBox 2"/>
          <p:cNvSpPr txBox="1"/>
          <p:nvPr/>
        </p:nvSpPr>
        <p:spPr>
          <a:xfrm>
            <a:off x="304800" y="4190504"/>
            <a:ext cx="8763000" cy="2246769"/>
          </a:xfrm>
          <a:prstGeom prst="rect">
            <a:avLst/>
          </a:prstGeom>
          <a:noFill/>
        </p:spPr>
        <p:txBody>
          <a:bodyPr wrap="square" rtlCol="0">
            <a:spAutoFit/>
          </a:bodyPr>
          <a:lstStyle/>
          <a:p>
            <a:r>
              <a:rPr lang="en-US" sz="2800" dirty="0" smtClean="0"/>
              <a:t>The ad shows a puzzle game in a way that could be considered androgynous. There are traditionally feminine colors and objects (gemstones), with an overtone of intelligence, commonly associated with masculinity (Lindsey 2011:75)</a:t>
            </a:r>
            <a:endParaRPr lang="en-US" sz="2800" dirty="0"/>
          </a:p>
        </p:txBody>
      </p:sp>
    </p:spTree>
    <p:extLst>
      <p:ext uri="{BB962C8B-B14F-4D97-AF65-F5344CB8AC3E}">
        <p14:creationId xmlns:p14="http://schemas.microsoft.com/office/powerpoint/2010/main" val="311231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Speed: Hot Pursuit</a:t>
            </a:r>
            <a:endParaRPr lang="en-US" dirty="0"/>
          </a:p>
        </p:txBody>
      </p:sp>
      <p:pic>
        <p:nvPicPr>
          <p:cNvPr id="4" name="D6ouHWP0KrY?version=3&amp;hl=en_US&amp;rel=0"/>
          <p:cNvPicPr>
            <a:picLocks noGrp="1" noRot="1" noChangeAspect="1"/>
          </p:cNvPicPr>
          <p:nvPr>
            <p:ph idx="1"/>
            <a:videoFile r:link="rId1"/>
          </p:nvPr>
        </p:nvPicPr>
        <p:blipFill>
          <a:blip r:embed="rId3"/>
          <a:stretch>
            <a:fillRect/>
          </a:stretch>
        </p:blipFill>
        <p:spPr>
          <a:xfrm>
            <a:off x="3200400" y="1371600"/>
            <a:ext cx="3048000" cy="2286000"/>
          </a:xfrm>
          <a:prstGeom prst="rect">
            <a:avLst/>
          </a:prstGeom>
        </p:spPr>
      </p:pic>
      <p:sp>
        <p:nvSpPr>
          <p:cNvPr id="5" name="Rectangle 4"/>
          <p:cNvSpPr/>
          <p:nvPr/>
        </p:nvSpPr>
        <p:spPr>
          <a:xfrm>
            <a:off x="4130040" y="3698240"/>
            <a:ext cx="4572000" cy="338554"/>
          </a:xfrm>
          <a:prstGeom prst="rect">
            <a:avLst/>
          </a:prstGeom>
        </p:spPr>
        <p:txBody>
          <a:bodyPr>
            <a:spAutoFit/>
          </a:bodyPr>
          <a:lstStyle/>
          <a:p>
            <a:r>
              <a:rPr lang="en-US" sz="1600" dirty="0" smtClean="0"/>
              <a:t>Electronic Arts, 2010b</a:t>
            </a:r>
            <a:endParaRPr lang="en-US" sz="1600" dirty="0"/>
          </a:p>
        </p:txBody>
      </p:sp>
      <p:sp>
        <p:nvSpPr>
          <p:cNvPr id="3" name="TextBox 2"/>
          <p:cNvSpPr txBox="1"/>
          <p:nvPr/>
        </p:nvSpPr>
        <p:spPr>
          <a:xfrm>
            <a:off x="228600" y="4191000"/>
            <a:ext cx="8610600" cy="2246769"/>
          </a:xfrm>
          <a:prstGeom prst="rect">
            <a:avLst/>
          </a:prstGeom>
          <a:noFill/>
        </p:spPr>
        <p:txBody>
          <a:bodyPr wrap="square" rtlCol="0">
            <a:spAutoFit/>
          </a:bodyPr>
          <a:lstStyle/>
          <a:p>
            <a:r>
              <a:rPr lang="en-US" sz="2800" dirty="0" smtClean="0"/>
              <a:t>The ad displays situations of great danger, with imagery of male sexual prowess (fast </a:t>
            </a:r>
            <a:r>
              <a:rPr lang="en-US" sz="2800" dirty="0" err="1" smtClean="0"/>
              <a:t>sportscars</a:t>
            </a:r>
            <a:r>
              <a:rPr lang="en-US" sz="2800" dirty="0" smtClean="0"/>
              <a:t>), making it a display of male gender ideals for both competitiveness and success through performance prowess, such as in sport (Lindsey 2011:244)</a:t>
            </a:r>
            <a:endParaRPr lang="en-US" sz="2800" dirty="0"/>
          </a:p>
        </p:txBody>
      </p:sp>
    </p:spTree>
    <p:extLst>
      <p:ext uri="{BB962C8B-B14F-4D97-AF65-F5344CB8AC3E}">
        <p14:creationId xmlns:p14="http://schemas.microsoft.com/office/powerpoint/2010/main" val="42695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Mafia 2	</a:t>
            </a:r>
            <a:endParaRPr lang="en-US" dirty="0"/>
          </a:p>
        </p:txBody>
      </p:sp>
      <p:pic>
        <p:nvPicPr>
          <p:cNvPr id="4" name="BtTCw_-83Io?version=3&amp;hl=en_US&amp;rel=0"/>
          <p:cNvPicPr>
            <a:picLocks noGrp="1" noRot="1" noChangeAspect="1"/>
          </p:cNvPicPr>
          <p:nvPr>
            <p:ph idx="1"/>
            <a:videoFile r:link="rId1"/>
          </p:nvPr>
        </p:nvPicPr>
        <p:blipFill>
          <a:blip r:embed="rId3"/>
          <a:stretch>
            <a:fillRect/>
          </a:stretch>
        </p:blipFill>
        <p:spPr>
          <a:xfrm>
            <a:off x="3048000" y="1524000"/>
            <a:ext cx="3048000" cy="2286000"/>
          </a:xfrm>
          <a:prstGeom prst="rect">
            <a:avLst/>
          </a:prstGeom>
        </p:spPr>
      </p:pic>
      <p:sp>
        <p:nvSpPr>
          <p:cNvPr id="5" name="Rectangle 4"/>
          <p:cNvSpPr/>
          <p:nvPr/>
        </p:nvSpPr>
        <p:spPr>
          <a:xfrm>
            <a:off x="4953000" y="3852446"/>
            <a:ext cx="4572000" cy="338554"/>
          </a:xfrm>
          <a:prstGeom prst="rect">
            <a:avLst/>
          </a:prstGeom>
        </p:spPr>
        <p:txBody>
          <a:bodyPr>
            <a:spAutoFit/>
          </a:bodyPr>
          <a:lstStyle/>
          <a:p>
            <a:r>
              <a:rPr lang="en-US" sz="1600" dirty="0" smtClean="0"/>
              <a:t>“dub”, 2008</a:t>
            </a:r>
            <a:endParaRPr lang="en-US" sz="1600" dirty="0"/>
          </a:p>
        </p:txBody>
      </p:sp>
      <p:sp>
        <p:nvSpPr>
          <p:cNvPr id="3" name="TextBox 2"/>
          <p:cNvSpPr txBox="1"/>
          <p:nvPr/>
        </p:nvSpPr>
        <p:spPr>
          <a:xfrm>
            <a:off x="304800" y="4191000"/>
            <a:ext cx="8534400" cy="2677656"/>
          </a:xfrm>
          <a:prstGeom prst="rect">
            <a:avLst/>
          </a:prstGeom>
          <a:noFill/>
        </p:spPr>
        <p:txBody>
          <a:bodyPr wrap="square" rtlCol="0">
            <a:spAutoFit/>
          </a:bodyPr>
          <a:lstStyle/>
          <a:p>
            <a:r>
              <a:rPr lang="en-US" sz="2800" dirty="0" smtClean="0"/>
              <a:t>This ad shows a male involved in organized crime. The ad depicts various acts of his career as a member of an organized crime group. He and his colleagues are male, demonstrating that a career in organized crime is a gendered occupation that favors males (Lindsey 2011:247).</a:t>
            </a:r>
            <a:endParaRPr lang="en-US" sz="2800" dirty="0"/>
          </a:p>
        </p:txBody>
      </p:sp>
    </p:spTree>
    <p:extLst>
      <p:ext uri="{BB962C8B-B14F-4D97-AF65-F5344CB8AC3E}">
        <p14:creationId xmlns:p14="http://schemas.microsoft.com/office/powerpoint/2010/main" val="88082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Tron</a:t>
            </a:r>
            <a:r>
              <a:rPr lang="en-US" dirty="0" smtClean="0"/>
              <a:t>: Evolution</a:t>
            </a:r>
            <a:endParaRPr lang="en-US" dirty="0"/>
          </a:p>
        </p:txBody>
      </p:sp>
      <p:pic>
        <p:nvPicPr>
          <p:cNvPr id="4" name="5ZLONRreKAI?version=3&amp;hl=en_US&amp;rel=0"/>
          <p:cNvPicPr>
            <a:picLocks noGrp="1" noRot="1" noChangeAspect="1"/>
          </p:cNvPicPr>
          <p:nvPr>
            <p:ph idx="1"/>
            <a:videoFile r:link="rId1"/>
          </p:nvPr>
        </p:nvPicPr>
        <p:blipFill>
          <a:blip r:embed="rId3"/>
          <a:stretch>
            <a:fillRect/>
          </a:stretch>
        </p:blipFill>
        <p:spPr>
          <a:xfrm>
            <a:off x="2971800" y="1676400"/>
            <a:ext cx="3048000" cy="2286000"/>
          </a:xfrm>
          <a:prstGeom prst="rect">
            <a:avLst/>
          </a:prstGeom>
        </p:spPr>
      </p:pic>
      <p:sp>
        <p:nvSpPr>
          <p:cNvPr id="5" name="Rectangle 4"/>
          <p:cNvSpPr/>
          <p:nvPr/>
        </p:nvSpPr>
        <p:spPr>
          <a:xfrm>
            <a:off x="4419600" y="4021723"/>
            <a:ext cx="4572000" cy="338554"/>
          </a:xfrm>
          <a:prstGeom prst="rect">
            <a:avLst/>
          </a:prstGeom>
        </p:spPr>
        <p:txBody>
          <a:bodyPr>
            <a:spAutoFit/>
          </a:bodyPr>
          <a:lstStyle/>
          <a:p>
            <a:r>
              <a:rPr lang="en-US" sz="1600" dirty="0" smtClean="0"/>
              <a:t>IGN Entertainment, 2010a</a:t>
            </a:r>
            <a:endParaRPr lang="en-US" sz="1600" dirty="0"/>
          </a:p>
        </p:txBody>
      </p:sp>
      <p:sp>
        <p:nvSpPr>
          <p:cNvPr id="3" name="TextBox 2"/>
          <p:cNvSpPr txBox="1"/>
          <p:nvPr/>
        </p:nvSpPr>
        <p:spPr>
          <a:xfrm>
            <a:off x="228600" y="4360277"/>
            <a:ext cx="8763000" cy="2246769"/>
          </a:xfrm>
          <a:prstGeom prst="rect">
            <a:avLst/>
          </a:prstGeom>
          <a:noFill/>
        </p:spPr>
        <p:txBody>
          <a:bodyPr wrap="square" rtlCol="0">
            <a:spAutoFit/>
          </a:bodyPr>
          <a:lstStyle/>
          <a:p>
            <a:r>
              <a:rPr lang="en-US" sz="2800" dirty="0" smtClean="0"/>
              <a:t>This ad portrays a single male who is tasked with some type of peacekeeping mission. The ad focuses on the isolation of the position. The ad’s message is consistent with the cultural expectations of males regarding interpersonal relations (Lindsey 2011:246)</a:t>
            </a:r>
            <a:endParaRPr lang="en-US" sz="2800" dirty="0"/>
          </a:p>
        </p:txBody>
      </p:sp>
    </p:spTree>
    <p:extLst>
      <p:ext uri="{BB962C8B-B14F-4D97-AF65-F5344CB8AC3E}">
        <p14:creationId xmlns:p14="http://schemas.microsoft.com/office/powerpoint/2010/main" val="348890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Spore: Galactic Adventure</a:t>
            </a:r>
            <a:endParaRPr lang="en-US" dirty="0"/>
          </a:p>
        </p:txBody>
      </p:sp>
      <p:pic>
        <p:nvPicPr>
          <p:cNvPr id="4" name="jZZZ1svMqRE?version=3&amp;hl=en_US&amp;rel=0"/>
          <p:cNvPicPr>
            <a:picLocks noGrp="1" noRot="1" noChangeAspect="1"/>
          </p:cNvPicPr>
          <p:nvPr>
            <p:ph idx="1"/>
            <a:videoFile r:link="rId1"/>
          </p:nvPr>
        </p:nvPicPr>
        <p:blipFill>
          <a:blip r:embed="rId3"/>
          <a:stretch>
            <a:fillRect/>
          </a:stretch>
        </p:blipFill>
        <p:spPr>
          <a:xfrm>
            <a:off x="3048000" y="1600200"/>
            <a:ext cx="3048000" cy="2286000"/>
          </a:xfrm>
          <a:prstGeom prst="rect">
            <a:avLst/>
          </a:prstGeom>
        </p:spPr>
      </p:pic>
      <p:sp>
        <p:nvSpPr>
          <p:cNvPr id="5" name="Rectangle 4"/>
          <p:cNvSpPr/>
          <p:nvPr/>
        </p:nvSpPr>
        <p:spPr>
          <a:xfrm>
            <a:off x="4876800" y="3928477"/>
            <a:ext cx="4572000" cy="338554"/>
          </a:xfrm>
          <a:prstGeom prst="rect">
            <a:avLst/>
          </a:prstGeom>
        </p:spPr>
        <p:txBody>
          <a:bodyPr>
            <a:spAutoFit/>
          </a:bodyPr>
          <a:lstStyle/>
          <a:p>
            <a:r>
              <a:rPr lang="en-US" sz="1600" dirty="0" smtClean="0"/>
              <a:t>Maxis, 2009</a:t>
            </a:r>
            <a:endParaRPr lang="en-US" sz="1600" dirty="0"/>
          </a:p>
        </p:txBody>
      </p:sp>
      <p:sp>
        <p:nvSpPr>
          <p:cNvPr id="3" name="TextBox 2"/>
          <p:cNvSpPr txBox="1"/>
          <p:nvPr/>
        </p:nvSpPr>
        <p:spPr>
          <a:xfrm>
            <a:off x="381000" y="4267031"/>
            <a:ext cx="8534400" cy="2246769"/>
          </a:xfrm>
          <a:prstGeom prst="rect">
            <a:avLst/>
          </a:prstGeom>
          <a:noFill/>
        </p:spPr>
        <p:txBody>
          <a:bodyPr wrap="square" rtlCol="0">
            <a:spAutoFit/>
          </a:bodyPr>
          <a:lstStyle/>
          <a:p>
            <a:r>
              <a:rPr lang="en-US" sz="2800" dirty="0" smtClean="0"/>
              <a:t>This ad focused on the male toughness norm in its approach to the game. The lead character (of non-determinate physical sex) shows courage and toughness while attempting to uphold cultural ideals (Lindsey 2011:248).</a:t>
            </a:r>
            <a:endParaRPr lang="en-US" sz="2800" dirty="0"/>
          </a:p>
        </p:txBody>
      </p:sp>
    </p:spTree>
    <p:extLst>
      <p:ext uri="{BB962C8B-B14F-4D97-AF65-F5344CB8AC3E}">
        <p14:creationId xmlns:p14="http://schemas.microsoft.com/office/powerpoint/2010/main" val="8988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Trek Online</a:t>
            </a:r>
            <a:endParaRPr lang="en-US" dirty="0"/>
          </a:p>
        </p:txBody>
      </p:sp>
      <p:pic>
        <p:nvPicPr>
          <p:cNvPr id="4" name="U3Ug52fz5_k?version=3&amp;hl=en_US&amp;rel=0"/>
          <p:cNvPicPr>
            <a:picLocks noGrp="1" noRot="1" noChangeAspect="1"/>
          </p:cNvPicPr>
          <p:nvPr>
            <p:ph idx="1"/>
            <a:videoFile r:link="rId1"/>
          </p:nvPr>
        </p:nvPicPr>
        <p:blipFill>
          <a:blip r:embed="rId3"/>
          <a:stretch>
            <a:fillRect/>
          </a:stretch>
        </p:blipFill>
        <p:spPr>
          <a:xfrm>
            <a:off x="3048000" y="1219200"/>
            <a:ext cx="3048000" cy="2286000"/>
          </a:xfrm>
          <a:prstGeom prst="rect">
            <a:avLst/>
          </a:prstGeom>
        </p:spPr>
      </p:pic>
      <p:sp>
        <p:nvSpPr>
          <p:cNvPr id="5" name="Rectangle 4"/>
          <p:cNvSpPr/>
          <p:nvPr/>
        </p:nvSpPr>
        <p:spPr>
          <a:xfrm>
            <a:off x="4648200" y="3549114"/>
            <a:ext cx="4572000" cy="338554"/>
          </a:xfrm>
          <a:prstGeom prst="rect">
            <a:avLst/>
          </a:prstGeom>
        </p:spPr>
        <p:txBody>
          <a:bodyPr>
            <a:spAutoFit/>
          </a:bodyPr>
          <a:lstStyle/>
          <a:p>
            <a:r>
              <a:rPr lang="en-US" sz="1600" dirty="0" err="1" smtClean="0"/>
              <a:t>Machinma</a:t>
            </a:r>
            <a:r>
              <a:rPr lang="en-US" sz="1600" dirty="0" smtClean="0"/>
              <a:t>, 2008</a:t>
            </a:r>
            <a:endParaRPr lang="en-US" sz="1600" dirty="0"/>
          </a:p>
        </p:txBody>
      </p:sp>
      <p:sp>
        <p:nvSpPr>
          <p:cNvPr id="3" name="TextBox 2"/>
          <p:cNvSpPr txBox="1"/>
          <p:nvPr/>
        </p:nvSpPr>
        <p:spPr>
          <a:xfrm>
            <a:off x="304800" y="4038600"/>
            <a:ext cx="8458200" cy="2246769"/>
          </a:xfrm>
          <a:prstGeom prst="rect">
            <a:avLst/>
          </a:prstGeom>
          <a:noFill/>
        </p:spPr>
        <p:txBody>
          <a:bodyPr wrap="square" rtlCol="0">
            <a:spAutoFit/>
          </a:bodyPr>
          <a:lstStyle/>
          <a:p>
            <a:r>
              <a:rPr lang="en-US" sz="2800" dirty="0" smtClean="0"/>
              <a:t>This ad displays gendered occupations through the use of all seemingly male characters, even though the characters are of various species. The job of peacekeeping seems to be reserved for men (Lindsey 2011:247)</a:t>
            </a:r>
            <a:endParaRPr lang="en-US" sz="2800" dirty="0"/>
          </a:p>
        </p:txBody>
      </p:sp>
    </p:spTree>
    <p:extLst>
      <p:ext uri="{BB962C8B-B14F-4D97-AF65-F5344CB8AC3E}">
        <p14:creationId xmlns:p14="http://schemas.microsoft.com/office/powerpoint/2010/main" val="239148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Tera</a:t>
            </a:r>
            <a:endParaRPr lang="en-US" dirty="0"/>
          </a:p>
        </p:txBody>
      </p:sp>
      <p:pic>
        <p:nvPicPr>
          <p:cNvPr id="4" name="rDWp2ZpV-IA?version=3&amp;hl=en_US&amp;rel=0"/>
          <p:cNvPicPr>
            <a:picLocks noGrp="1" noRot="1" noChangeAspect="1"/>
          </p:cNvPicPr>
          <p:nvPr>
            <p:ph idx="1"/>
            <a:videoFile r:link="rId1"/>
          </p:nvPr>
        </p:nvPicPr>
        <p:blipFill>
          <a:blip r:embed="rId3"/>
          <a:stretch>
            <a:fillRect/>
          </a:stretch>
        </p:blipFill>
        <p:spPr>
          <a:xfrm>
            <a:off x="2895600" y="1466166"/>
            <a:ext cx="3048000" cy="2286000"/>
          </a:xfrm>
          <a:prstGeom prst="rect">
            <a:avLst/>
          </a:prstGeom>
        </p:spPr>
      </p:pic>
      <p:sp>
        <p:nvSpPr>
          <p:cNvPr id="5" name="Rectangle 4"/>
          <p:cNvSpPr/>
          <p:nvPr/>
        </p:nvSpPr>
        <p:spPr>
          <a:xfrm>
            <a:off x="4800600" y="3708400"/>
            <a:ext cx="4572000" cy="338554"/>
          </a:xfrm>
          <a:prstGeom prst="rect">
            <a:avLst/>
          </a:prstGeom>
        </p:spPr>
        <p:txBody>
          <a:bodyPr>
            <a:spAutoFit/>
          </a:bodyPr>
          <a:lstStyle/>
          <a:p>
            <a:r>
              <a:rPr lang="en-US" sz="1600" dirty="0" err="1" smtClean="0"/>
              <a:t>Mahalo</a:t>
            </a:r>
            <a:r>
              <a:rPr lang="en-US" sz="1600" dirty="0" smtClean="0"/>
              <a:t>, 2010</a:t>
            </a:r>
            <a:endParaRPr lang="en-US" sz="1600" dirty="0"/>
          </a:p>
        </p:txBody>
      </p:sp>
      <p:sp>
        <p:nvSpPr>
          <p:cNvPr id="3" name="TextBox 2"/>
          <p:cNvSpPr txBox="1"/>
          <p:nvPr/>
        </p:nvSpPr>
        <p:spPr>
          <a:xfrm>
            <a:off x="381000" y="4046954"/>
            <a:ext cx="8534400" cy="2246769"/>
          </a:xfrm>
          <a:prstGeom prst="rect">
            <a:avLst/>
          </a:prstGeom>
          <a:noFill/>
        </p:spPr>
        <p:txBody>
          <a:bodyPr wrap="square" rtlCol="0">
            <a:spAutoFit/>
          </a:bodyPr>
          <a:lstStyle/>
          <a:p>
            <a:r>
              <a:rPr lang="en-US" sz="2800" dirty="0" smtClean="0"/>
              <a:t>In this ad, both men and women are given the chance to gain success. The women are portrayed as busty and beautiful, but also powerful and independent of the men around them. Idealizing the goals of feminism (Lindsey 2011:14). </a:t>
            </a:r>
            <a:endParaRPr lang="en-US" sz="2800" dirty="0"/>
          </a:p>
        </p:txBody>
      </p:sp>
    </p:spTree>
    <p:extLst>
      <p:ext uri="{BB962C8B-B14F-4D97-AF65-F5344CB8AC3E}">
        <p14:creationId xmlns:p14="http://schemas.microsoft.com/office/powerpoint/2010/main" val="313107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MLB2K9</a:t>
            </a:r>
            <a:endParaRPr lang="en-US" dirty="0"/>
          </a:p>
        </p:txBody>
      </p:sp>
      <p:pic>
        <p:nvPicPr>
          <p:cNvPr id="4" name="Rf02Sq2WZlM?version=3&amp;hl=en_US&amp;rel=0"/>
          <p:cNvPicPr>
            <a:picLocks noGrp="1" noRot="1" noChangeAspect="1"/>
          </p:cNvPicPr>
          <p:nvPr>
            <p:ph idx="1"/>
            <a:videoFile r:link="rId1"/>
          </p:nvPr>
        </p:nvPicPr>
        <p:blipFill>
          <a:blip r:embed="rId3"/>
          <a:stretch>
            <a:fillRect/>
          </a:stretch>
        </p:blipFill>
        <p:spPr>
          <a:xfrm>
            <a:off x="3124200" y="1219200"/>
            <a:ext cx="3048000" cy="2286000"/>
          </a:xfrm>
          <a:prstGeom prst="rect">
            <a:avLst/>
          </a:prstGeom>
        </p:spPr>
      </p:pic>
      <p:sp>
        <p:nvSpPr>
          <p:cNvPr id="5" name="Rectangle 4"/>
          <p:cNvSpPr/>
          <p:nvPr/>
        </p:nvSpPr>
        <p:spPr>
          <a:xfrm>
            <a:off x="5029200" y="3424258"/>
            <a:ext cx="4572000" cy="338554"/>
          </a:xfrm>
          <a:prstGeom prst="rect">
            <a:avLst/>
          </a:prstGeom>
        </p:spPr>
        <p:txBody>
          <a:bodyPr>
            <a:spAutoFit/>
          </a:bodyPr>
          <a:lstStyle/>
          <a:p>
            <a:r>
              <a:rPr lang="en-US" sz="1600" dirty="0" smtClean="0"/>
              <a:t>“</a:t>
            </a:r>
            <a:r>
              <a:rPr lang="en-US" sz="1600" dirty="0" err="1" smtClean="0"/>
              <a:t>SeanyThon</a:t>
            </a:r>
            <a:r>
              <a:rPr lang="en-US" sz="1600" dirty="0" smtClean="0"/>
              <a:t>”, 2009</a:t>
            </a:r>
            <a:endParaRPr lang="en-US" sz="1600" dirty="0"/>
          </a:p>
        </p:txBody>
      </p:sp>
      <p:sp>
        <p:nvSpPr>
          <p:cNvPr id="3" name="TextBox 2"/>
          <p:cNvSpPr txBox="1"/>
          <p:nvPr/>
        </p:nvSpPr>
        <p:spPr>
          <a:xfrm>
            <a:off x="685800" y="3818374"/>
            <a:ext cx="7930376" cy="2677656"/>
          </a:xfrm>
          <a:prstGeom prst="rect">
            <a:avLst/>
          </a:prstGeom>
          <a:noFill/>
        </p:spPr>
        <p:txBody>
          <a:bodyPr wrap="none" rtlCol="0">
            <a:spAutoFit/>
          </a:bodyPr>
          <a:lstStyle/>
          <a:p>
            <a:r>
              <a:rPr lang="en-US" sz="2800" dirty="0" smtClean="0"/>
              <a:t>Only males are shown in the ad, which coincides</a:t>
            </a:r>
          </a:p>
          <a:p>
            <a:r>
              <a:rPr lang="en-US" sz="2800" dirty="0" smtClean="0"/>
              <a:t> with the expectation that only men would be </a:t>
            </a:r>
          </a:p>
          <a:p>
            <a:r>
              <a:rPr lang="en-US" sz="2800" dirty="0"/>
              <a:t>i</a:t>
            </a:r>
            <a:r>
              <a:rPr lang="en-US" sz="2800" dirty="0" smtClean="0"/>
              <a:t>nterested in the game. The ad shows a sexist</a:t>
            </a:r>
          </a:p>
          <a:p>
            <a:r>
              <a:rPr lang="en-US" sz="2800" dirty="0" smtClean="0"/>
              <a:t> attitude, which would find it incomprehensible</a:t>
            </a:r>
          </a:p>
          <a:p>
            <a:r>
              <a:rPr lang="en-US" sz="2800" dirty="0" smtClean="0"/>
              <a:t>that a women would ever be capable of playing</a:t>
            </a:r>
          </a:p>
          <a:p>
            <a:r>
              <a:rPr lang="en-US" sz="2800" dirty="0" smtClean="0"/>
              <a:t> baseball (Lindsey 2011:3)</a:t>
            </a:r>
            <a:endParaRPr lang="en-US" sz="2800" dirty="0"/>
          </a:p>
        </p:txBody>
      </p:sp>
    </p:spTree>
    <p:extLst>
      <p:ext uri="{BB962C8B-B14F-4D97-AF65-F5344CB8AC3E}">
        <p14:creationId xmlns:p14="http://schemas.microsoft.com/office/powerpoint/2010/main" val="203890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Hunted: Demon’s Forge</a:t>
            </a:r>
            <a:endParaRPr lang="en-US" dirty="0"/>
          </a:p>
        </p:txBody>
      </p:sp>
      <p:pic>
        <p:nvPicPr>
          <p:cNvPr id="4" name="Rb2bqb28zwM?version=3&amp;hl=en_US&amp;rel=0"/>
          <p:cNvPicPr>
            <a:picLocks noGrp="1" noRot="1" noChangeAspect="1"/>
          </p:cNvPicPr>
          <p:nvPr>
            <p:ph idx="1"/>
            <a:videoFile r:link="rId1"/>
          </p:nvPr>
        </p:nvPicPr>
        <p:blipFill>
          <a:blip r:embed="rId3"/>
          <a:stretch>
            <a:fillRect/>
          </a:stretch>
        </p:blipFill>
        <p:spPr>
          <a:xfrm>
            <a:off x="3048000" y="1752600"/>
            <a:ext cx="3048000" cy="2286000"/>
          </a:xfrm>
          <a:prstGeom prst="rect">
            <a:avLst/>
          </a:prstGeom>
        </p:spPr>
      </p:pic>
      <p:sp>
        <p:nvSpPr>
          <p:cNvPr id="5" name="Rectangle 4"/>
          <p:cNvSpPr/>
          <p:nvPr/>
        </p:nvSpPr>
        <p:spPr>
          <a:xfrm>
            <a:off x="4724400" y="4038600"/>
            <a:ext cx="4572000" cy="338554"/>
          </a:xfrm>
          <a:prstGeom prst="rect">
            <a:avLst/>
          </a:prstGeom>
        </p:spPr>
        <p:txBody>
          <a:bodyPr>
            <a:spAutoFit/>
          </a:bodyPr>
          <a:lstStyle/>
          <a:p>
            <a:r>
              <a:rPr lang="en-US" sz="1600" dirty="0" err="1" smtClean="0"/>
              <a:t>Machinma</a:t>
            </a:r>
            <a:r>
              <a:rPr lang="en-US" sz="1600" dirty="0" smtClean="0"/>
              <a:t>, 2010a</a:t>
            </a:r>
            <a:endParaRPr lang="en-US" sz="1600" dirty="0"/>
          </a:p>
        </p:txBody>
      </p:sp>
      <p:sp>
        <p:nvSpPr>
          <p:cNvPr id="3" name="TextBox 2"/>
          <p:cNvSpPr txBox="1"/>
          <p:nvPr/>
        </p:nvSpPr>
        <p:spPr>
          <a:xfrm>
            <a:off x="304800" y="4495800"/>
            <a:ext cx="8610600" cy="2246769"/>
          </a:xfrm>
          <a:prstGeom prst="rect">
            <a:avLst/>
          </a:prstGeom>
          <a:noFill/>
        </p:spPr>
        <p:txBody>
          <a:bodyPr wrap="square" rtlCol="0">
            <a:spAutoFit/>
          </a:bodyPr>
          <a:lstStyle/>
          <a:p>
            <a:r>
              <a:rPr lang="en-US" sz="2800" dirty="0" smtClean="0"/>
              <a:t>This ad seems to suffer from the generic myth. Men and women are shown equally, but the women have been denied their feminine traits and are almost identical to men in every way in the ad (Lindsey 2011).</a:t>
            </a:r>
            <a:endParaRPr lang="en-US" sz="2800" dirty="0"/>
          </a:p>
        </p:txBody>
      </p:sp>
    </p:spTree>
    <p:extLst>
      <p:ext uri="{BB962C8B-B14F-4D97-AF65-F5344CB8AC3E}">
        <p14:creationId xmlns:p14="http://schemas.microsoft.com/office/powerpoint/2010/main" val="20060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&amp; Heroes: Rome Rising</a:t>
            </a:r>
            <a:endParaRPr lang="en-US" dirty="0"/>
          </a:p>
        </p:txBody>
      </p:sp>
      <p:pic>
        <p:nvPicPr>
          <p:cNvPr id="4" name="-MUFKALG_ms?version=3&amp;hl=en_US&amp;rel=0"/>
          <p:cNvPicPr>
            <a:picLocks noGrp="1" noRot="1" noChangeAspect="1"/>
          </p:cNvPicPr>
          <p:nvPr>
            <p:ph idx="1"/>
            <a:videoFile r:link="rId1"/>
          </p:nvPr>
        </p:nvPicPr>
        <p:blipFill>
          <a:blip r:embed="rId3"/>
          <a:stretch>
            <a:fillRect/>
          </a:stretch>
        </p:blipFill>
        <p:spPr>
          <a:xfrm>
            <a:off x="3048000" y="1828800"/>
            <a:ext cx="3048000" cy="2286000"/>
          </a:xfrm>
          <a:prstGeom prst="rect">
            <a:avLst/>
          </a:prstGeom>
        </p:spPr>
      </p:pic>
      <p:sp>
        <p:nvSpPr>
          <p:cNvPr id="5" name="Rectangle 4"/>
          <p:cNvSpPr/>
          <p:nvPr/>
        </p:nvSpPr>
        <p:spPr>
          <a:xfrm>
            <a:off x="4419600" y="4087594"/>
            <a:ext cx="4572000" cy="338554"/>
          </a:xfrm>
          <a:prstGeom prst="rect">
            <a:avLst/>
          </a:prstGeom>
        </p:spPr>
        <p:txBody>
          <a:bodyPr>
            <a:spAutoFit/>
          </a:bodyPr>
          <a:lstStyle/>
          <a:p>
            <a:r>
              <a:rPr lang="en-US" sz="1600" dirty="0" smtClean="0"/>
              <a:t>IGN Entertainment, 2011a </a:t>
            </a:r>
            <a:endParaRPr lang="en-US" sz="1600" dirty="0"/>
          </a:p>
        </p:txBody>
      </p:sp>
      <p:sp>
        <p:nvSpPr>
          <p:cNvPr id="3" name="TextBox 2"/>
          <p:cNvSpPr txBox="1"/>
          <p:nvPr/>
        </p:nvSpPr>
        <p:spPr>
          <a:xfrm>
            <a:off x="381000" y="4724400"/>
            <a:ext cx="8458200" cy="2246769"/>
          </a:xfrm>
          <a:prstGeom prst="rect">
            <a:avLst/>
          </a:prstGeom>
          <a:noFill/>
        </p:spPr>
        <p:txBody>
          <a:bodyPr wrap="square" rtlCol="0">
            <a:spAutoFit/>
          </a:bodyPr>
          <a:lstStyle/>
          <a:p>
            <a:r>
              <a:rPr lang="en-US" sz="2800" dirty="0" smtClean="0"/>
              <a:t>In this ad, the female is instructed to remain behind the male at all times. This is showing a sexist belief that the female cannot defend herself, as well as placing the female in a position of submission to the male (Lindsey 2011:95).</a:t>
            </a:r>
            <a:endParaRPr lang="en-US" sz="2800" dirty="0"/>
          </a:p>
        </p:txBody>
      </p:sp>
    </p:spTree>
    <p:extLst>
      <p:ext uri="{BB962C8B-B14F-4D97-AF65-F5344CB8AC3E}">
        <p14:creationId xmlns:p14="http://schemas.microsoft.com/office/powerpoint/2010/main" val="75488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Lindsey</a:t>
            </a:r>
            <a:r>
              <a:rPr lang="en-US" dirty="0"/>
              <a:t>, Linda R. 2011. Gender Roles: A Sociological Perspective. 5th ed. NJ: Pearson/Prentice Hall. </a:t>
            </a:r>
            <a:endParaRPr lang="en-US" dirty="0" smtClean="0"/>
          </a:p>
          <a:p>
            <a:r>
              <a:rPr lang="en-US" dirty="0"/>
              <a:t>“</a:t>
            </a:r>
            <a:r>
              <a:rPr lang="en-US" dirty="0" err="1"/>
              <a:t>SeanyThon</a:t>
            </a:r>
            <a:r>
              <a:rPr lang="en-US" dirty="0"/>
              <a:t>”. 2009. “MLB2K9 Commercial”. Retrieved 3 July 2011 [http://www.youtube.com/watch?v=Rf02Sq2WZlM]. </a:t>
            </a:r>
          </a:p>
          <a:p>
            <a:r>
              <a:rPr lang="en-US" dirty="0"/>
              <a:t>“</a:t>
            </a:r>
            <a:r>
              <a:rPr lang="en-US" dirty="0" err="1"/>
              <a:t>KombatTube</a:t>
            </a:r>
            <a:r>
              <a:rPr lang="en-US" dirty="0"/>
              <a:t>”. 2008. “Mortal </a:t>
            </a:r>
            <a:r>
              <a:rPr lang="en-US" dirty="0" err="1"/>
              <a:t>Kombat</a:t>
            </a:r>
            <a:r>
              <a:rPr lang="en-US" dirty="0"/>
              <a:t> 3 Commercial”. Retrieved 6 July 2011 [http://www.youtube.com/watch?v=QAjdeM8_gxk].</a:t>
            </a:r>
          </a:p>
          <a:p>
            <a:r>
              <a:rPr lang="en-US" dirty="0"/>
              <a:t>Electronic Arts. 2010. “Dante's Inferno 'Go To Hell' Super Bowl Commercial”. Retrieved 22 July 2011 [http://www.youtube.com/watch?v=9rbeAGdYk_0]. </a:t>
            </a:r>
          </a:p>
          <a:p>
            <a:r>
              <a:rPr lang="en-US" dirty="0"/>
              <a:t>“</a:t>
            </a:r>
            <a:r>
              <a:rPr lang="en-US" dirty="0" err="1"/>
              <a:t>GamerSpawn</a:t>
            </a:r>
            <a:r>
              <a:rPr lang="en-US" dirty="0"/>
              <a:t>”. 2010. “Halo 3 - Believe TV Spot”. Retrieved 19 June 2011 [http://www.youtube.com/watch?v=TXeST0NMtic].</a:t>
            </a:r>
          </a:p>
          <a:p>
            <a:r>
              <a:rPr lang="en-US" dirty="0"/>
              <a:t>“</a:t>
            </a:r>
            <a:r>
              <a:rPr lang="en-US" dirty="0" err="1"/>
              <a:t>rocbolt</a:t>
            </a:r>
            <a:r>
              <a:rPr lang="en-US" dirty="0"/>
              <a:t>”. 2007. “Game Commercial - Army Men: World War (2000)”. Retrieved 6 July 2011 [http://www.youtube.com/watch?v=vQ4Y3mBBRu8]. </a:t>
            </a:r>
          </a:p>
          <a:p>
            <a:r>
              <a:rPr lang="en-US" dirty="0"/>
              <a:t>“</a:t>
            </a:r>
            <a:r>
              <a:rPr lang="en-US" dirty="0" err="1"/>
              <a:t>girldeectiveorg</a:t>
            </a:r>
            <a:r>
              <a:rPr lang="en-US" dirty="0"/>
              <a:t>”. 2010. “Nancy Drew: The Captive Curse Teaser”. Retrieved 6 July 2011 [http://www.youtube.com/watch?v=N4ySdcr5lTo]. </a:t>
            </a:r>
          </a:p>
          <a:p>
            <a:r>
              <a:rPr lang="en-US" dirty="0"/>
              <a:t>“</a:t>
            </a:r>
            <a:r>
              <a:rPr lang="en-US" dirty="0" err="1"/>
              <a:t>GamerSpawn</a:t>
            </a:r>
            <a:r>
              <a:rPr lang="en-US" dirty="0"/>
              <a:t>”. 2010. “RIFT – Unveil Trailer”. Retrieved 6 July 2011 [http://www.youtube.com/watch?v=9uCsZDace6o]. </a:t>
            </a:r>
          </a:p>
          <a:p>
            <a:endParaRPr lang="en-US" dirty="0"/>
          </a:p>
        </p:txBody>
      </p:sp>
    </p:spTree>
    <p:extLst>
      <p:ext uri="{BB962C8B-B14F-4D97-AF65-F5344CB8AC3E}">
        <p14:creationId xmlns:p14="http://schemas.microsoft.com/office/powerpoint/2010/main" val="64897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Viso</a:t>
            </a:r>
            <a:r>
              <a:rPr lang="en-US" dirty="0"/>
              <a:t> Games. 2009. “The Sims 3: Official Trailer”. Retrieved 6 July 2011 [http://www.youtube.com/watch?v=LPnK9JHoddc].</a:t>
            </a:r>
          </a:p>
          <a:p>
            <a:r>
              <a:rPr lang="en-US" dirty="0"/>
              <a:t>Electronic Arts. 2011. “</a:t>
            </a:r>
            <a:r>
              <a:rPr lang="en-US" dirty="0" err="1"/>
              <a:t>Crysis</a:t>
            </a:r>
            <a:r>
              <a:rPr lang="en-US" dirty="0"/>
              <a:t> 2”. Retrieved 3 July 2011 [http://www.youtube.com/watch?v=JGy2F6fec3A]. </a:t>
            </a:r>
          </a:p>
          <a:p>
            <a:r>
              <a:rPr lang="en-US" dirty="0" err="1"/>
              <a:t>Machinma</a:t>
            </a:r>
            <a:r>
              <a:rPr lang="en-US" dirty="0"/>
              <a:t>. 2010. “Deus Ex Human Revolution E3 2010”. Retrieved 21 July 2011 [http://www.youtube.com/watch?v=i6JTvzrpBy0]. </a:t>
            </a:r>
          </a:p>
          <a:p>
            <a:r>
              <a:rPr lang="en-US" dirty="0"/>
              <a:t>IGN Entertainment. 2011. “Elder Scrolls V </a:t>
            </a:r>
            <a:r>
              <a:rPr lang="en-US" dirty="0" err="1"/>
              <a:t>Skyrim</a:t>
            </a:r>
            <a:r>
              <a:rPr lang="en-US" dirty="0"/>
              <a:t>: Official Gameplay Trailer”. Retrieved 21 July 2011 [http://www.youtube.com/watch?v=PjqsYzBrP-M]. </a:t>
            </a:r>
          </a:p>
          <a:p>
            <a:r>
              <a:rPr lang="en-US" dirty="0"/>
              <a:t>IGN Entertainment. 2010. “</a:t>
            </a:r>
            <a:r>
              <a:rPr lang="en-US" dirty="0" err="1"/>
              <a:t>Bejewled</a:t>
            </a:r>
            <a:r>
              <a:rPr lang="en-US" dirty="0"/>
              <a:t> 3: Debut Trailer”. Retrieved 15 July 2011 [http://www.youtube.com/watch?v=Mi7BRsIzBuw]. </a:t>
            </a:r>
          </a:p>
          <a:p>
            <a:endParaRPr lang="en-US" dirty="0"/>
          </a:p>
        </p:txBody>
      </p:sp>
    </p:spTree>
    <p:extLst>
      <p:ext uri="{BB962C8B-B14F-4D97-AF65-F5344CB8AC3E}">
        <p14:creationId xmlns:p14="http://schemas.microsoft.com/office/powerpoint/2010/main" val="827555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85000" lnSpcReduction="10000"/>
          </a:bodyPr>
          <a:lstStyle/>
          <a:p>
            <a:r>
              <a:rPr lang="en-US" dirty="0"/>
              <a:t>Electronic Arts. 2010b. “Need for Speed Hot Pursuit - E3 Reveal Trailer”. Retrieved 15 July 2011 [http://www.youtube.com/watch?v=D6ouHWP0KrY]. </a:t>
            </a:r>
          </a:p>
          <a:p>
            <a:r>
              <a:rPr lang="en-US" dirty="0"/>
              <a:t>“dub”. 2008. “Mafia 2 Trailer”. Retrieved 15 July 2011 [http://www.youtube.com/watch?v=BtTCw_-83Io]. </a:t>
            </a:r>
          </a:p>
          <a:p>
            <a:r>
              <a:rPr lang="en-US" dirty="0"/>
              <a:t>IGN Entertainment. 2010a. “</a:t>
            </a:r>
            <a:r>
              <a:rPr lang="en-US" dirty="0" err="1"/>
              <a:t>Tron</a:t>
            </a:r>
            <a:r>
              <a:rPr lang="en-US" dirty="0"/>
              <a:t>: Evolution Trailer - E3 2010”. Retrieved 15 July 2011 [http://www.youtube.com/watch?v=5ZLONRreKAI]. </a:t>
            </a:r>
          </a:p>
          <a:p>
            <a:r>
              <a:rPr lang="en-US" dirty="0"/>
              <a:t>Maxis. 2009. “Spore: Galactic Adventure”. Retrieved 15 July 2011 [http://www.youtube.com/watch?v=jZZZ1svMqRE]. </a:t>
            </a:r>
          </a:p>
          <a:p>
            <a:endParaRPr lang="en-US" dirty="0"/>
          </a:p>
        </p:txBody>
      </p:sp>
    </p:spTree>
    <p:extLst>
      <p:ext uri="{BB962C8B-B14F-4D97-AF65-F5344CB8AC3E}">
        <p14:creationId xmlns:p14="http://schemas.microsoft.com/office/powerpoint/2010/main" val="391950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Macinma</a:t>
            </a:r>
            <a:r>
              <a:rPr lang="en-US" dirty="0"/>
              <a:t>. 2008. “Star Trek Online – Trailer”. Retrieved 21 July 2011 [http://www.youtube.com/watch?v=U3Ug52fz5_k]. </a:t>
            </a:r>
          </a:p>
          <a:p>
            <a:r>
              <a:rPr lang="en-US" dirty="0" err="1"/>
              <a:t>Mahalo</a:t>
            </a:r>
            <a:r>
              <a:rPr lang="en-US" dirty="0"/>
              <a:t> Video Games. 2010. “</a:t>
            </a:r>
            <a:r>
              <a:rPr lang="en-US" dirty="0" err="1"/>
              <a:t>Tera</a:t>
            </a:r>
            <a:r>
              <a:rPr lang="en-US" dirty="0"/>
              <a:t> – Trailer 1”. Retrieved 21 July 2011 [http://www.youtube.com/watch?v=rDWp2ZpV-IA].</a:t>
            </a:r>
          </a:p>
          <a:p>
            <a:r>
              <a:rPr lang="en-US" dirty="0" err="1"/>
              <a:t>Machinma</a:t>
            </a:r>
            <a:r>
              <a:rPr lang="en-US" dirty="0"/>
              <a:t>. 2010a. “Hunted The Demons Forge E3 2010 Debut Trailer”. Retrieved 21 July 2011 [http://www.youtube.com/watch?v=Rb2bqb28zwM]. </a:t>
            </a:r>
          </a:p>
          <a:p>
            <a:r>
              <a:rPr lang="en-US" dirty="0"/>
              <a:t>IGN Entertainment. 2011a. “Gods &amp; Heroes: Rome Rising - Join the Legion Trailer”. </a:t>
            </a:r>
            <a:r>
              <a:rPr lang="en-US"/>
              <a:t>Retrieved 21 July 2011 [http://www.youtube.com/watch?v=-MUFKALG_ms]. </a:t>
            </a:r>
          </a:p>
          <a:p>
            <a:endParaRPr lang="en-US"/>
          </a:p>
        </p:txBody>
      </p:sp>
    </p:spTree>
    <p:extLst>
      <p:ext uri="{BB962C8B-B14F-4D97-AF65-F5344CB8AC3E}">
        <p14:creationId xmlns:p14="http://schemas.microsoft.com/office/powerpoint/2010/main" val="3204785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Mortal </a:t>
            </a:r>
            <a:r>
              <a:rPr lang="en-US" dirty="0" err="1" smtClean="0"/>
              <a:t>Kombat</a:t>
            </a:r>
            <a:r>
              <a:rPr lang="en-US" dirty="0" smtClean="0"/>
              <a:t> 3</a:t>
            </a:r>
            <a:endParaRPr lang="en-US" dirty="0"/>
          </a:p>
        </p:txBody>
      </p:sp>
      <p:pic>
        <p:nvPicPr>
          <p:cNvPr id="4" name="QAjdeM8_gxk?version=3&amp;hl=en_US&amp;rel=0"/>
          <p:cNvPicPr>
            <a:picLocks noGrp="1" noRot="1" noChangeAspect="1"/>
          </p:cNvPicPr>
          <p:nvPr>
            <p:ph idx="1"/>
            <a:videoFile r:link="rId1"/>
          </p:nvPr>
        </p:nvPicPr>
        <p:blipFill>
          <a:blip r:embed="rId3"/>
          <a:stretch>
            <a:fillRect/>
          </a:stretch>
        </p:blipFill>
        <p:spPr>
          <a:xfrm>
            <a:off x="3048000" y="1219200"/>
            <a:ext cx="3048000" cy="2286000"/>
          </a:xfrm>
          <a:prstGeom prst="rect">
            <a:avLst/>
          </a:prstGeom>
        </p:spPr>
      </p:pic>
      <p:sp>
        <p:nvSpPr>
          <p:cNvPr id="5" name="Rectangle 4"/>
          <p:cNvSpPr/>
          <p:nvPr/>
        </p:nvSpPr>
        <p:spPr>
          <a:xfrm>
            <a:off x="4572000" y="3508474"/>
            <a:ext cx="4572000" cy="338554"/>
          </a:xfrm>
          <a:prstGeom prst="rect">
            <a:avLst/>
          </a:prstGeom>
        </p:spPr>
        <p:txBody>
          <a:bodyPr>
            <a:spAutoFit/>
          </a:bodyPr>
          <a:lstStyle/>
          <a:p>
            <a:r>
              <a:rPr lang="en-US" sz="1600" dirty="0" smtClean="0"/>
              <a:t>“</a:t>
            </a:r>
            <a:r>
              <a:rPr lang="en-US" sz="1600" dirty="0" err="1" smtClean="0"/>
              <a:t>KombatTube</a:t>
            </a:r>
            <a:r>
              <a:rPr lang="en-US" sz="1600" dirty="0" smtClean="0"/>
              <a:t>”, 2008</a:t>
            </a:r>
            <a:endParaRPr lang="en-US" sz="1600" dirty="0"/>
          </a:p>
        </p:txBody>
      </p:sp>
      <p:sp>
        <p:nvSpPr>
          <p:cNvPr id="6" name="TextBox 5"/>
          <p:cNvSpPr txBox="1"/>
          <p:nvPr/>
        </p:nvSpPr>
        <p:spPr>
          <a:xfrm>
            <a:off x="193040" y="3847028"/>
            <a:ext cx="8686800" cy="3108543"/>
          </a:xfrm>
          <a:prstGeom prst="rect">
            <a:avLst/>
          </a:prstGeom>
          <a:noFill/>
        </p:spPr>
        <p:txBody>
          <a:bodyPr wrap="square" rtlCol="0">
            <a:spAutoFit/>
          </a:bodyPr>
          <a:lstStyle/>
          <a:p>
            <a:r>
              <a:rPr lang="en-US" sz="2800" dirty="0" smtClean="0"/>
              <a:t>This ad shows an aggression norm for the masculine role. The male in the ad is portrayed as transforming into the game character and taking on an aggressive posture towards his adversary, which ultimately would define his masculinity and in the storyline of the game, assure his label as a hero (Lindsey 2011:249)</a:t>
            </a:r>
            <a:endParaRPr lang="en-US" sz="2800" dirty="0"/>
          </a:p>
        </p:txBody>
      </p:sp>
    </p:spTree>
    <p:extLst>
      <p:ext uri="{BB962C8B-B14F-4D97-AF65-F5344CB8AC3E}">
        <p14:creationId xmlns:p14="http://schemas.microsoft.com/office/powerpoint/2010/main" val="327461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Dante’s Inferno</a:t>
            </a:r>
            <a:endParaRPr lang="en-US" dirty="0"/>
          </a:p>
        </p:txBody>
      </p:sp>
      <p:pic>
        <p:nvPicPr>
          <p:cNvPr id="4" name="9rbeAGdYk_0?version=3&amp;hl=en_US&amp;rel=0"/>
          <p:cNvPicPr>
            <a:picLocks noGrp="1" noRot="1" noChangeAspect="1"/>
          </p:cNvPicPr>
          <p:nvPr>
            <p:ph idx="1"/>
            <a:videoFile r:link="rId1"/>
          </p:nvPr>
        </p:nvPicPr>
        <p:blipFill>
          <a:blip r:embed="rId3"/>
          <a:stretch>
            <a:fillRect/>
          </a:stretch>
        </p:blipFill>
        <p:spPr>
          <a:xfrm>
            <a:off x="3048000" y="1524000"/>
            <a:ext cx="3048000" cy="2286000"/>
          </a:xfrm>
          <a:prstGeom prst="rect">
            <a:avLst/>
          </a:prstGeom>
        </p:spPr>
      </p:pic>
      <p:sp>
        <p:nvSpPr>
          <p:cNvPr id="5" name="Rectangle 4"/>
          <p:cNvSpPr/>
          <p:nvPr/>
        </p:nvSpPr>
        <p:spPr>
          <a:xfrm>
            <a:off x="4648200" y="3810000"/>
            <a:ext cx="4572000" cy="338554"/>
          </a:xfrm>
          <a:prstGeom prst="rect">
            <a:avLst/>
          </a:prstGeom>
        </p:spPr>
        <p:txBody>
          <a:bodyPr>
            <a:spAutoFit/>
          </a:bodyPr>
          <a:lstStyle/>
          <a:p>
            <a:r>
              <a:rPr lang="en-US" sz="1600" dirty="0" smtClean="0"/>
              <a:t>Electronic Arts, 2010</a:t>
            </a:r>
            <a:endParaRPr lang="en-US" sz="1600" dirty="0"/>
          </a:p>
        </p:txBody>
      </p:sp>
      <p:sp>
        <p:nvSpPr>
          <p:cNvPr id="3" name="TextBox 2"/>
          <p:cNvSpPr txBox="1"/>
          <p:nvPr/>
        </p:nvSpPr>
        <p:spPr>
          <a:xfrm>
            <a:off x="76200" y="4191000"/>
            <a:ext cx="9067800" cy="1815882"/>
          </a:xfrm>
          <a:prstGeom prst="rect">
            <a:avLst/>
          </a:prstGeom>
          <a:noFill/>
        </p:spPr>
        <p:txBody>
          <a:bodyPr wrap="square" rtlCol="0">
            <a:spAutoFit/>
          </a:bodyPr>
          <a:lstStyle/>
          <a:p>
            <a:r>
              <a:rPr lang="en-US" sz="2800" dirty="0" smtClean="0"/>
              <a:t>In this ad, the main character is shown displaying a chivalrous masculine role. The character is self-sacrificing and shows great courage in an attempt to rescue the “distressed” female. (Lindsey 2011:242)</a:t>
            </a:r>
            <a:endParaRPr lang="en-US" sz="2800" dirty="0"/>
          </a:p>
        </p:txBody>
      </p:sp>
    </p:spTree>
    <p:extLst>
      <p:ext uri="{BB962C8B-B14F-4D97-AF65-F5344CB8AC3E}">
        <p14:creationId xmlns:p14="http://schemas.microsoft.com/office/powerpoint/2010/main" val="27666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Halo 3</a:t>
            </a:r>
            <a:endParaRPr lang="en-US" dirty="0"/>
          </a:p>
        </p:txBody>
      </p:sp>
      <p:pic>
        <p:nvPicPr>
          <p:cNvPr id="4" name="TXeST0NMtic?version=3&amp;hl=en_US&amp;rel=0"/>
          <p:cNvPicPr>
            <a:picLocks noGrp="1" noRot="1" noChangeAspect="1"/>
          </p:cNvPicPr>
          <p:nvPr>
            <p:ph idx="1"/>
            <a:videoFile r:link="rId1"/>
          </p:nvPr>
        </p:nvPicPr>
        <p:blipFill>
          <a:blip r:embed="rId3"/>
          <a:stretch>
            <a:fillRect/>
          </a:stretch>
        </p:blipFill>
        <p:spPr>
          <a:xfrm>
            <a:off x="3124200" y="1219200"/>
            <a:ext cx="3048000" cy="2286000"/>
          </a:xfrm>
          <a:prstGeom prst="rect">
            <a:avLst/>
          </a:prstGeom>
        </p:spPr>
      </p:pic>
      <p:sp>
        <p:nvSpPr>
          <p:cNvPr id="5" name="Rectangle 4"/>
          <p:cNvSpPr/>
          <p:nvPr/>
        </p:nvSpPr>
        <p:spPr>
          <a:xfrm>
            <a:off x="4536440" y="3505200"/>
            <a:ext cx="4572000" cy="369332"/>
          </a:xfrm>
          <a:prstGeom prst="rect">
            <a:avLst/>
          </a:prstGeom>
        </p:spPr>
        <p:txBody>
          <a:bodyPr>
            <a:spAutoFit/>
          </a:bodyPr>
          <a:lstStyle/>
          <a:p>
            <a:r>
              <a:rPr lang="en-US" dirty="0" smtClean="0"/>
              <a:t>“</a:t>
            </a:r>
            <a:r>
              <a:rPr lang="en-US" dirty="0" err="1" smtClean="0"/>
              <a:t>GamerSpawn</a:t>
            </a:r>
            <a:r>
              <a:rPr lang="en-US" dirty="0" smtClean="0"/>
              <a:t>”, 2010</a:t>
            </a:r>
            <a:endParaRPr lang="en-US" dirty="0"/>
          </a:p>
        </p:txBody>
      </p:sp>
      <p:sp>
        <p:nvSpPr>
          <p:cNvPr id="3" name="TextBox 2"/>
          <p:cNvSpPr txBox="1"/>
          <p:nvPr/>
        </p:nvSpPr>
        <p:spPr>
          <a:xfrm>
            <a:off x="228600" y="4114800"/>
            <a:ext cx="8686800" cy="2246769"/>
          </a:xfrm>
          <a:prstGeom prst="rect">
            <a:avLst/>
          </a:prstGeom>
          <a:noFill/>
        </p:spPr>
        <p:txBody>
          <a:bodyPr wrap="square" rtlCol="0">
            <a:spAutoFit/>
          </a:bodyPr>
          <a:lstStyle/>
          <a:p>
            <a:r>
              <a:rPr lang="en-US" sz="2800" dirty="0" smtClean="0"/>
              <a:t>This ad shows a frozen battle-field, focusing on the courage of the men, but ignoring the horrors of war. This demonstrates an idealized masculine trait of soldiering, which is seen as a source of honor and glory (Lindsey 2011:242)</a:t>
            </a:r>
            <a:endParaRPr lang="en-US" sz="2800" dirty="0"/>
          </a:p>
        </p:txBody>
      </p:sp>
    </p:spTree>
    <p:extLst>
      <p:ext uri="{BB962C8B-B14F-4D97-AF65-F5344CB8AC3E}">
        <p14:creationId xmlns:p14="http://schemas.microsoft.com/office/powerpoint/2010/main" val="346674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Army Men: World War</a:t>
            </a:r>
            <a:endParaRPr lang="en-US" dirty="0"/>
          </a:p>
        </p:txBody>
      </p:sp>
      <p:pic>
        <p:nvPicPr>
          <p:cNvPr id="4" name="vQ4Y3mBBRu8?version=3&amp;hl=en_US&amp;rel=0"/>
          <p:cNvPicPr>
            <a:picLocks noGrp="1" noRot="1" noChangeAspect="1"/>
          </p:cNvPicPr>
          <p:nvPr>
            <p:ph idx="1"/>
            <a:videoFile r:link="rId1"/>
          </p:nvPr>
        </p:nvPicPr>
        <p:blipFill>
          <a:blip r:embed="rId3"/>
          <a:stretch>
            <a:fillRect/>
          </a:stretch>
        </p:blipFill>
        <p:spPr>
          <a:xfrm>
            <a:off x="3124200" y="1219200"/>
            <a:ext cx="3048000" cy="2286000"/>
          </a:xfrm>
          <a:prstGeom prst="rect">
            <a:avLst/>
          </a:prstGeom>
        </p:spPr>
      </p:pic>
      <p:sp>
        <p:nvSpPr>
          <p:cNvPr id="5" name="Rectangle 4"/>
          <p:cNvSpPr/>
          <p:nvPr/>
        </p:nvSpPr>
        <p:spPr>
          <a:xfrm>
            <a:off x="5105400" y="3562252"/>
            <a:ext cx="4572000" cy="338554"/>
          </a:xfrm>
          <a:prstGeom prst="rect">
            <a:avLst/>
          </a:prstGeom>
        </p:spPr>
        <p:txBody>
          <a:bodyPr>
            <a:spAutoFit/>
          </a:bodyPr>
          <a:lstStyle/>
          <a:p>
            <a:r>
              <a:rPr lang="en-US" sz="1600" dirty="0" smtClean="0"/>
              <a:t>“</a:t>
            </a:r>
            <a:r>
              <a:rPr lang="en-US" sz="1600" dirty="0" err="1" smtClean="0"/>
              <a:t>rocbolt</a:t>
            </a:r>
            <a:r>
              <a:rPr lang="en-US" sz="1600" dirty="0" smtClean="0"/>
              <a:t>”, 2007</a:t>
            </a:r>
            <a:endParaRPr lang="en-US" sz="1600" dirty="0"/>
          </a:p>
        </p:txBody>
      </p:sp>
      <p:sp>
        <p:nvSpPr>
          <p:cNvPr id="3" name="TextBox 2"/>
          <p:cNvSpPr txBox="1"/>
          <p:nvPr/>
        </p:nvSpPr>
        <p:spPr>
          <a:xfrm>
            <a:off x="304800" y="3900806"/>
            <a:ext cx="8610600" cy="2677656"/>
          </a:xfrm>
          <a:prstGeom prst="rect">
            <a:avLst/>
          </a:prstGeom>
          <a:noFill/>
        </p:spPr>
        <p:txBody>
          <a:bodyPr wrap="square" rtlCol="0">
            <a:spAutoFit/>
          </a:bodyPr>
          <a:lstStyle/>
          <a:p>
            <a:r>
              <a:rPr lang="en-US" sz="2800" dirty="0" smtClean="0"/>
              <a:t>The plastic men in this ad display linguistic derogation when referring to the breasts of the plastic women who are welcoming their return (Lindsey 2011:85). There is also a demonstration between men of the expectation of sexual prowess as a norm for masculine behavior (Lindsey 2011:250)</a:t>
            </a:r>
            <a:endParaRPr lang="en-US" sz="2800" dirty="0"/>
          </a:p>
        </p:txBody>
      </p:sp>
    </p:spTree>
    <p:extLst>
      <p:ext uri="{BB962C8B-B14F-4D97-AF65-F5344CB8AC3E}">
        <p14:creationId xmlns:p14="http://schemas.microsoft.com/office/powerpoint/2010/main" val="127372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Nancy Drew: Captive Curse</a:t>
            </a:r>
            <a:endParaRPr lang="en-US" dirty="0"/>
          </a:p>
        </p:txBody>
      </p:sp>
      <p:pic>
        <p:nvPicPr>
          <p:cNvPr id="4" name="N4ySdcr5lTo?version=3&amp;hl=en_US&amp;rel=0"/>
          <p:cNvPicPr>
            <a:picLocks noGrp="1" noRot="1" noChangeAspect="1"/>
          </p:cNvPicPr>
          <p:nvPr>
            <p:ph idx="1"/>
            <a:videoFile r:link="rId1"/>
          </p:nvPr>
        </p:nvPicPr>
        <p:blipFill>
          <a:blip r:embed="rId3"/>
          <a:stretch>
            <a:fillRect/>
          </a:stretch>
        </p:blipFill>
        <p:spPr>
          <a:xfrm>
            <a:off x="3048000" y="1676400"/>
            <a:ext cx="3048000" cy="2286000"/>
          </a:xfrm>
          <a:prstGeom prst="rect">
            <a:avLst/>
          </a:prstGeom>
        </p:spPr>
      </p:pic>
      <p:sp>
        <p:nvSpPr>
          <p:cNvPr id="5" name="Rectangle 4"/>
          <p:cNvSpPr/>
          <p:nvPr/>
        </p:nvSpPr>
        <p:spPr>
          <a:xfrm>
            <a:off x="4953000" y="3911600"/>
            <a:ext cx="4572000" cy="369332"/>
          </a:xfrm>
          <a:prstGeom prst="rect">
            <a:avLst/>
          </a:prstGeom>
        </p:spPr>
        <p:txBody>
          <a:bodyPr>
            <a:spAutoFit/>
          </a:bodyPr>
          <a:lstStyle/>
          <a:p>
            <a:r>
              <a:rPr lang="en-US" dirty="0" smtClean="0"/>
              <a:t>“</a:t>
            </a:r>
            <a:r>
              <a:rPr lang="en-US" dirty="0" err="1" smtClean="0"/>
              <a:t>girldetectiveorg</a:t>
            </a:r>
            <a:r>
              <a:rPr lang="en-US" dirty="0" smtClean="0"/>
              <a:t>”, 2010</a:t>
            </a:r>
            <a:endParaRPr lang="en-US" dirty="0"/>
          </a:p>
        </p:txBody>
      </p:sp>
      <p:sp>
        <p:nvSpPr>
          <p:cNvPr id="3" name="TextBox 2"/>
          <p:cNvSpPr txBox="1"/>
          <p:nvPr/>
        </p:nvSpPr>
        <p:spPr>
          <a:xfrm>
            <a:off x="152400" y="4191000"/>
            <a:ext cx="8839200" cy="2677656"/>
          </a:xfrm>
          <a:prstGeom prst="rect">
            <a:avLst/>
          </a:prstGeom>
          <a:noFill/>
        </p:spPr>
        <p:txBody>
          <a:bodyPr wrap="square" rtlCol="0">
            <a:spAutoFit/>
          </a:bodyPr>
          <a:lstStyle/>
          <a:p>
            <a:r>
              <a:rPr lang="en-US" sz="2800" dirty="0" smtClean="0"/>
              <a:t>This ad is set in a situation reminiscent of a Sherlock Holmes novel, but with a female detective. The ad breaks through stereotypical gender roles for females (Lindsey 2011:55) and displays traits of courage that are more commonly associated with men (Lindsey 2011:242). </a:t>
            </a:r>
            <a:endParaRPr lang="en-US" sz="2800" dirty="0"/>
          </a:p>
        </p:txBody>
      </p:sp>
    </p:spTree>
    <p:extLst>
      <p:ext uri="{BB962C8B-B14F-4D97-AF65-F5344CB8AC3E}">
        <p14:creationId xmlns:p14="http://schemas.microsoft.com/office/powerpoint/2010/main" val="407298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Rift</a:t>
            </a:r>
            <a:endParaRPr lang="en-US" dirty="0"/>
          </a:p>
        </p:txBody>
      </p:sp>
      <p:pic>
        <p:nvPicPr>
          <p:cNvPr id="4" name="9uCsZDace6o?version=3&amp;hl=en_US&amp;rel=0"/>
          <p:cNvPicPr>
            <a:picLocks noGrp="1" noRot="1" noChangeAspect="1"/>
          </p:cNvPicPr>
          <p:nvPr>
            <p:ph idx="1"/>
            <a:videoFile r:link="rId1"/>
          </p:nvPr>
        </p:nvPicPr>
        <p:blipFill>
          <a:blip r:embed="rId3"/>
          <a:stretch>
            <a:fillRect/>
          </a:stretch>
        </p:blipFill>
        <p:spPr>
          <a:xfrm>
            <a:off x="3086100" y="1295400"/>
            <a:ext cx="3048000" cy="2286000"/>
          </a:xfrm>
          <a:prstGeom prst="rect">
            <a:avLst/>
          </a:prstGeom>
        </p:spPr>
      </p:pic>
      <p:sp>
        <p:nvSpPr>
          <p:cNvPr id="5" name="Rectangle 4"/>
          <p:cNvSpPr/>
          <p:nvPr/>
        </p:nvSpPr>
        <p:spPr>
          <a:xfrm>
            <a:off x="4572000" y="3657600"/>
            <a:ext cx="4572000" cy="338554"/>
          </a:xfrm>
          <a:prstGeom prst="rect">
            <a:avLst/>
          </a:prstGeom>
        </p:spPr>
        <p:txBody>
          <a:bodyPr>
            <a:spAutoFit/>
          </a:bodyPr>
          <a:lstStyle/>
          <a:p>
            <a:r>
              <a:rPr lang="en-US" sz="1600" dirty="0" smtClean="0"/>
              <a:t>“</a:t>
            </a:r>
            <a:r>
              <a:rPr lang="en-US" sz="1600" dirty="0" err="1" smtClean="0"/>
              <a:t>GamerSpawn</a:t>
            </a:r>
            <a:r>
              <a:rPr lang="en-US" sz="1600" dirty="0" smtClean="0"/>
              <a:t>”, 2010a</a:t>
            </a:r>
            <a:endParaRPr lang="en-US" sz="1600" dirty="0"/>
          </a:p>
        </p:txBody>
      </p:sp>
      <p:sp>
        <p:nvSpPr>
          <p:cNvPr id="3" name="TextBox 2"/>
          <p:cNvSpPr txBox="1"/>
          <p:nvPr/>
        </p:nvSpPr>
        <p:spPr>
          <a:xfrm>
            <a:off x="190500" y="4079260"/>
            <a:ext cx="8763000" cy="1815882"/>
          </a:xfrm>
          <a:prstGeom prst="rect">
            <a:avLst/>
          </a:prstGeom>
          <a:noFill/>
        </p:spPr>
        <p:txBody>
          <a:bodyPr wrap="square" rtlCol="0">
            <a:spAutoFit/>
          </a:bodyPr>
          <a:lstStyle/>
          <a:p>
            <a:r>
              <a:rPr lang="en-US" sz="2800" dirty="0" smtClean="0"/>
              <a:t>The ad portrays women and children running from the “rifts” and strong heroic men fighting the “rifts”. This demonstrates a sexist ideal, believing women to be weaker than men (Lindsey 2011:3).</a:t>
            </a:r>
            <a:endParaRPr lang="en-US" sz="2800" dirty="0"/>
          </a:p>
        </p:txBody>
      </p:sp>
    </p:spTree>
    <p:extLst>
      <p:ext uri="{BB962C8B-B14F-4D97-AF65-F5344CB8AC3E}">
        <p14:creationId xmlns:p14="http://schemas.microsoft.com/office/powerpoint/2010/main" val="95004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Sims 3</a:t>
            </a:r>
            <a:endParaRPr lang="en-US" dirty="0"/>
          </a:p>
        </p:txBody>
      </p:sp>
      <p:pic>
        <p:nvPicPr>
          <p:cNvPr id="4" name="LPnK9JHoddc?version=3&amp;hl=en_US&amp;rel=0"/>
          <p:cNvPicPr>
            <a:picLocks noGrp="1" noRot="1" noChangeAspect="1"/>
          </p:cNvPicPr>
          <p:nvPr>
            <p:ph idx="1"/>
            <a:videoFile r:link="rId1"/>
          </p:nvPr>
        </p:nvPicPr>
        <p:blipFill>
          <a:blip r:embed="rId3"/>
          <a:stretch>
            <a:fillRect/>
          </a:stretch>
        </p:blipFill>
        <p:spPr>
          <a:xfrm>
            <a:off x="3124200" y="1219200"/>
            <a:ext cx="3048000" cy="2286000"/>
          </a:xfrm>
          <a:prstGeom prst="rect">
            <a:avLst/>
          </a:prstGeom>
        </p:spPr>
      </p:pic>
      <p:sp>
        <p:nvSpPr>
          <p:cNvPr id="5" name="Rectangle 4"/>
          <p:cNvSpPr/>
          <p:nvPr/>
        </p:nvSpPr>
        <p:spPr>
          <a:xfrm>
            <a:off x="4648200" y="3554512"/>
            <a:ext cx="4572000" cy="338554"/>
          </a:xfrm>
          <a:prstGeom prst="rect">
            <a:avLst/>
          </a:prstGeom>
        </p:spPr>
        <p:txBody>
          <a:bodyPr>
            <a:spAutoFit/>
          </a:bodyPr>
          <a:lstStyle/>
          <a:p>
            <a:r>
              <a:rPr lang="en-US" sz="1600" dirty="0" err="1" smtClean="0"/>
              <a:t>Viso</a:t>
            </a:r>
            <a:r>
              <a:rPr lang="en-US" sz="1600" dirty="0" smtClean="0"/>
              <a:t> Games, 2009</a:t>
            </a:r>
            <a:endParaRPr lang="en-US" sz="1600" dirty="0"/>
          </a:p>
        </p:txBody>
      </p:sp>
      <p:sp>
        <p:nvSpPr>
          <p:cNvPr id="3" name="TextBox 2"/>
          <p:cNvSpPr txBox="1"/>
          <p:nvPr/>
        </p:nvSpPr>
        <p:spPr>
          <a:xfrm>
            <a:off x="457200" y="3962400"/>
            <a:ext cx="8305800" cy="1815882"/>
          </a:xfrm>
          <a:prstGeom prst="rect">
            <a:avLst/>
          </a:prstGeom>
          <a:noFill/>
        </p:spPr>
        <p:txBody>
          <a:bodyPr wrap="square" rtlCol="0">
            <a:spAutoFit/>
          </a:bodyPr>
          <a:lstStyle/>
          <a:p>
            <a:r>
              <a:rPr lang="en-US" sz="2800" dirty="0" smtClean="0"/>
              <a:t>The ad shows numerous players achieving a desired status in life. The portrayal of the female astronaut is an example of the flexibility of the norms of femininity (Lindsey 2011:255).</a:t>
            </a:r>
            <a:endParaRPr lang="en-US" sz="2800" dirty="0"/>
          </a:p>
        </p:txBody>
      </p:sp>
    </p:spTree>
    <p:extLst>
      <p:ext uri="{BB962C8B-B14F-4D97-AF65-F5344CB8AC3E}">
        <p14:creationId xmlns:p14="http://schemas.microsoft.com/office/powerpoint/2010/main" val="39820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406</TotalTime>
  <Words>1522</Words>
  <Application>Microsoft Office PowerPoint</Application>
  <PresentationFormat>On-screen Show (4:3)</PresentationFormat>
  <Paragraphs>92</Paragraphs>
  <Slides>25</Slides>
  <Notes>0</Notes>
  <HiddenSlides>0</HiddenSlides>
  <MMClips>20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Gender Distinctions in Video Game Advertisements</vt:lpstr>
      <vt:lpstr>MLB2K9</vt:lpstr>
      <vt:lpstr>Mortal Kombat 3</vt:lpstr>
      <vt:lpstr>Dante’s Inferno</vt:lpstr>
      <vt:lpstr>Halo 3</vt:lpstr>
      <vt:lpstr>Army Men: World War</vt:lpstr>
      <vt:lpstr>Nancy Drew: Captive Curse</vt:lpstr>
      <vt:lpstr>Rift</vt:lpstr>
      <vt:lpstr>The Sims 3</vt:lpstr>
      <vt:lpstr>Crysis 2</vt:lpstr>
      <vt:lpstr>Deus Ex</vt:lpstr>
      <vt:lpstr>Skyrim</vt:lpstr>
      <vt:lpstr>Bejewled 3</vt:lpstr>
      <vt:lpstr>Need for Speed: Hot Pursuit</vt:lpstr>
      <vt:lpstr>Mafia 2 </vt:lpstr>
      <vt:lpstr>Tron: Evolution</vt:lpstr>
      <vt:lpstr>Spore: Galactic Adventure</vt:lpstr>
      <vt:lpstr>Star Trek Online</vt:lpstr>
      <vt:lpstr>Tera</vt:lpstr>
      <vt:lpstr>Hunted: Demon’s Forge</vt:lpstr>
      <vt:lpstr>Gods &amp; Heroes: Rome Rising</vt:lpstr>
      <vt:lpstr>Bibliography</vt:lpstr>
      <vt:lpstr>Bibliography</vt:lpstr>
      <vt:lpstr>Bibliography</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Distinctions in Video Game Advertisements</dc:title>
  <dc:creator>Curtis M. Kularski</dc:creator>
  <cp:lastModifiedBy>Curtis M. Kularski</cp:lastModifiedBy>
  <cp:revision>66</cp:revision>
  <dcterms:created xsi:type="dcterms:W3CDTF">2011-07-17T19:27:37Z</dcterms:created>
  <dcterms:modified xsi:type="dcterms:W3CDTF">2011-07-23T04:13:12Z</dcterms:modified>
</cp:coreProperties>
</file>