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sldIdLst>
    <p:sldId id="256" r:id="rId2"/>
    <p:sldId id="265" r:id="rId3"/>
    <p:sldId id="257" r:id="rId4"/>
    <p:sldId id="267" r:id="rId5"/>
    <p:sldId id="266" r:id="rId6"/>
    <p:sldId id="259" r:id="rId7"/>
    <p:sldId id="261" r:id="rId8"/>
    <p:sldId id="264" r:id="rId9"/>
    <p:sldId id="268" r:id="rId10"/>
    <p:sldId id="262" r:id="rId11"/>
    <p:sldId id="258" r:id="rId12"/>
    <p:sldId id="263" r:id="rId13"/>
    <p:sldId id="269" r:id="rId14"/>
    <p:sldId id="270" r:id="rId15"/>
    <p:sldId id="271" r:id="rId16"/>
    <p:sldId id="2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728" autoAdjust="0"/>
  </p:normalViewPr>
  <p:slideViewPr>
    <p:cSldViewPr>
      <p:cViewPr varScale="1">
        <p:scale>
          <a:sx n="64" d="100"/>
          <a:sy n="64" d="100"/>
        </p:scale>
        <p:origin x="-14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A242F7-221B-4ECC-8B9D-F3ACCFC8379B}" type="datetimeFigureOut">
              <a:rPr lang="en-US" smtClean="0"/>
              <a:t>4/25/2011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A6DBD3-2654-44AA-AC53-7812F322780D}" type="slidenum">
              <a:rPr lang="en-US" smtClean="0"/>
              <a:t>‹#›</a:t>
            </a:fld>
            <a:endParaRPr lang="en-US"/>
          </a:p>
        </p:txBody>
      </p:sp>
    </p:spTree>
    <p:extLst>
      <p:ext uri="{BB962C8B-B14F-4D97-AF65-F5344CB8AC3E}">
        <p14:creationId xmlns:p14="http://schemas.microsoft.com/office/powerpoint/2010/main" val="2320651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Linguistic assimilation is the process</a:t>
            </a:r>
            <a:r>
              <a:rPr lang="en-US" baseline="0" dirty="0" smtClean="0"/>
              <a:t> by which a person or group learns the language of a new culture and integrates it into their self-image and their understanding of reality. </a:t>
            </a:r>
          </a:p>
          <a:p>
            <a:r>
              <a:rPr lang="en-US" baseline="0" dirty="0" smtClean="0"/>
              <a:t>This projects sets forth the notion that linguistic assimilation is a tool for adapting to a new culture and ultimately integrating into the culture either by cultural assimilation or a multicultural identity. </a:t>
            </a:r>
            <a:endParaRPr lang="en-US" dirty="0"/>
          </a:p>
        </p:txBody>
      </p:sp>
      <p:sp>
        <p:nvSpPr>
          <p:cNvPr id="4" name="Slide Number Placeholder 3"/>
          <p:cNvSpPr>
            <a:spLocks noGrp="1"/>
          </p:cNvSpPr>
          <p:nvPr>
            <p:ph type="sldNum" sz="quarter" idx="10"/>
          </p:nvPr>
        </p:nvSpPr>
        <p:spPr/>
        <p:txBody>
          <a:bodyPr/>
          <a:lstStyle/>
          <a:p>
            <a:fld id="{F7A6DBD3-2654-44AA-AC53-7812F322780D}" type="slidenum">
              <a:rPr lang="en-US" smtClean="0"/>
              <a:t>1</a:t>
            </a:fld>
            <a:endParaRPr lang="en-US"/>
          </a:p>
        </p:txBody>
      </p:sp>
    </p:spTree>
    <p:extLst>
      <p:ext uri="{BB962C8B-B14F-4D97-AF65-F5344CB8AC3E}">
        <p14:creationId xmlns:p14="http://schemas.microsoft.com/office/powerpoint/2010/main" val="173609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Language</a:t>
            </a:r>
            <a:r>
              <a:rPr lang="en-US" baseline="0" dirty="0" smtClean="0"/>
              <a:t> assimilation may seem a difficult thing, but there are many benefits to individuals who wish to go through the process. Most immigrants move to their host country to be exposed to new ideas, or to pursue new opportunities. By learning the language of the host culture and becoming a part of the society through language the individual will have access to educational opportunities in the host country, which will aid in their success, as the educational institutions provide access to relevant cultural information as well as to more open minded individuals of the society who may become a valuable resource to the immigrant. Most countries have some type of public services for their citizens, but these services are typically only offered in the host language, which makes them difficult to access. In American these public services include things such as post offices, court services, waste disposal services and cultural enrichment services. By assimilating into the language the individual has more opportunities to share their ideas with the host culture and to receive ideas of the host culture, resulting in a more effective cultural exchange and perhaps a learning opportunity for both the immigrant and the host culture. It is through this process that the individual may also be able to contribute to the host society. Finally, the ultimate goal and the most important benefit of language assimilation is the integration into the society. By assimilating the language the individual is no longer an outsider, the individual becomes a member of the society that is homogeneous (</a:t>
            </a:r>
            <a:r>
              <a:rPr lang="en-US" sz="1200" kern="1200" dirty="0" err="1" smtClean="0">
                <a:solidFill>
                  <a:schemeClr val="tx1"/>
                </a:solidFill>
                <a:effectLst/>
                <a:latin typeface="+mn-lt"/>
                <a:ea typeface="+mn-ea"/>
                <a:cs typeface="+mn-cs"/>
              </a:rPr>
              <a:t>Ribeiro</a:t>
            </a:r>
            <a:r>
              <a:rPr lang="en-US" sz="1200" kern="1200" dirty="0" smtClean="0">
                <a:solidFill>
                  <a:schemeClr val="tx1"/>
                </a:solidFill>
                <a:effectLst/>
                <a:latin typeface="+mn-lt"/>
                <a:ea typeface="+mn-ea"/>
                <a:cs typeface="+mn-cs"/>
              </a:rPr>
              <a:t>, 2007)</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7A6DBD3-2654-44AA-AC53-7812F322780D}" type="slidenum">
              <a:rPr lang="en-US" smtClean="0"/>
              <a:t>10</a:t>
            </a:fld>
            <a:endParaRPr lang="en-US"/>
          </a:p>
        </p:txBody>
      </p:sp>
    </p:spTree>
    <p:extLst>
      <p:ext uri="{BB962C8B-B14F-4D97-AF65-F5344CB8AC3E}">
        <p14:creationId xmlns:p14="http://schemas.microsoft.com/office/powerpoint/2010/main" val="1966072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the benefits of assimilation outweigh the disadvantages, there are still a few disadvantages. </a:t>
            </a:r>
          </a:p>
          <a:p>
            <a:endParaRPr lang="en-US" baseline="0" dirty="0" smtClean="0"/>
          </a:p>
          <a:p>
            <a:r>
              <a:rPr lang="en-US" baseline="0" dirty="0" smtClean="0"/>
              <a:t>The most notable disadvantage is the loss of a distinct cultural identity. When the individual assimilates into the culture and the language, the individual no longer carries the distinction of being a non-native in terms of communication ability. This slowly translates into less thought about their native culture as they embrace the new culture. They join a homogeneous society where they have the same language as everyone else. In America a lot of non-natives are identified by their language and not by their actual country of origin, which furthers the loss of any acknowledgement of a cultural heritage after assimilation (</a:t>
            </a:r>
            <a:r>
              <a:rPr lang="en-US" sz="1200" kern="1200" dirty="0" smtClean="0">
                <a:solidFill>
                  <a:schemeClr val="tx1"/>
                </a:solidFill>
                <a:effectLst/>
                <a:latin typeface="+mn-lt"/>
                <a:ea typeface="+mn-ea"/>
                <a:cs typeface="+mn-cs"/>
              </a:rPr>
              <a:t>Urban,</a:t>
            </a:r>
            <a:r>
              <a:rPr lang="en-US" sz="1200" kern="1200" baseline="0" dirty="0" smtClean="0">
                <a:solidFill>
                  <a:schemeClr val="tx1"/>
                </a:solidFill>
                <a:effectLst/>
                <a:latin typeface="+mn-lt"/>
                <a:ea typeface="+mn-ea"/>
                <a:cs typeface="+mn-cs"/>
              </a:rPr>
              <a:t> 2002)</a:t>
            </a:r>
            <a:r>
              <a:rPr lang="en-US" baseline="0" dirty="0" smtClean="0"/>
              <a:t>. </a:t>
            </a:r>
          </a:p>
          <a:p>
            <a:endParaRPr lang="en-US" baseline="0" dirty="0" smtClean="0"/>
          </a:p>
          <a:p>
            <a:r>
              <a:rPr lang="en-US" baseline="0" dirty="0" smtClean="0"/>
              <a:t>When fully assimilating, especially in the multi-generational model, there is a loss of the ability to communicate with relatives that did not immigrate. While there may be knowledge of their existence, the language skills for conversation are lost and the native language becomes foreign. </a:t>
            </a:r>
          </a:p>
          <a:p>
            <a:endParaRPr lang="en-US" baseline="0" dirty="0" smtClean="0"/>
          </a:p>
          <a:p>
            <a:r>
              <a:rPr lang="en-US" baseline="0" dirty="0" smtClean="0"/>
              <a:t>While a relatively minor risk, sometimes the assimilation works both ways and the minority group can contribute slang from their native language into the host language. </a:t>
            </a:r>
            <a:endParaRPr lang="en-US" dirty="0"/>
          </a:p>
        </p:txBody>
      </p:sp>
      <p:sp>
        <p:nvSpPr>
          <p:cNvPr id="4" name="Slide Number Placeholder 3"/>
          <p:cNvSpPr>
            <a:spLocks noGrp="1"/>
          </p:cNvSpPr>
          <p:nvPr>
            <p:ph type="sldNum" sz="quarter" idx="10"/>
          </p:nvPr>
        </p:nvSpPr>
        <p:spPr/>
        <p:txBody>
          <a:bodyPr/>
          <a:lstStyle/>
          <a:p>
            <a:fld id="{F7A6DBD3-2654-44AA-AC53-7812F322780D}" type="slidenum">
              <a:rPr lang="en-US" smtClean="0"/>
              <a:t>11</a:t>
            </a:fld>
            <a:endParaRPr lang="en-US"/>
          </a:p>
        </p:txBody>
      </p:sp>
    </p:spTree>
    <p:extLst>
      <p:ext uri="{BB962C8B-B14F-4D97-AF65-F5344CB8AC3E}">
        <p14:creationId xmlns:p14="http://schemas.microsoft.com/office/powerpoint/2010/main" val="2446653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an individual does not attempt to assimilate and if assimilation is prevented from occurring over multiple generations there are a variety of consequences that may occur. </a:t>
            </a:r>
          </a:p>
          <a:p>
            <a:endParaRPr lang="en-US" baseline="0" dirty="0" smtClean="0"/>
          </a:p>
          <a:p>
            <a:r>
              <a:rPr lang="en-US" baseline="0" dirty="0" smtClean="0"/>
              <a:t>In integration with society there is likely to be discrimination based on not speaking the language of the host culture. Availability of jobs may be limited due to requirements of interaction with individuals who speak the host language, Establishing friendships or other relationships in a situation where there is not a common language is extremely difficult.  Educational opportunities are severely limited and most students who do not speak the host language will be treated as learning disabled as a result of not being able to complete work in the language it is assigned. Intelligent students who do not have the advantage of a common language with a teacher will not be able to learn. </a:t>
            </a:r>
          </a:p>
          <a:p>
            <a:endParaRPr lang="en-US" baseline="0" dirty="0" smtClean="0"/>
          </a:p>
          <a:p>
            <a:r>
              <a:rPr lang="en-US" baseline="0" dirty="0" smtClean="0"/>
              <a:t>Without assimilation the native language of the immigrant people is maintained, but it costs them all of the other benefits that are offered by becoming linguistically integrated into society. The host language remains foreign and there can be no understanding or exchanging of ideas. Personal growth is limited and the chances of a separate community of immigrants forming is high. Instead of integrating into the greater society the immigrants are limited to interacting with individuals who speak their language. </a:t>
            </a:r>
          </a:p>
          <a:p>
            <a:endParaRPr lang="en-US" baseline="0" dirty="0" smtClean="0"/>
          </a:p>
          <a:p>
            <a:r>
              <a:rPr lang="en-US" baseline="0" dirty="0" smtClean="0"/>
              <a:t>In most countries public safety announcements and law enforcement (or other emergency workers) only speak their native language, therefore it becomes difficult for a non-assimilated individual to understand their warnings or instructions, placing the non-native speaker in danger. </a:t>
            </a:r>
            <a:endParaRPr lang="en-US" dirty="0"/>
          </a:p>
        </p:txBody>
      </p:sp>
      <p:sp>
        <p:nvSpPr>
          <p:cNvPr id="4" name="Slide Number Placeholder 3"/>
          <p:cNvSpPr>
            <a:spLocks noGrp="1"/>
          </p:cNvSpPr>
          <p:nvPr>
            <p:ph type="sldNum" sz="quarter" idx="10"/>
          </p:nvPr>
        </p:nvSpPr>
        <p:spPr/>
        <p:txBody>
          <a:bodyPr/>
          <a:lstStyle/>
          <a:p>
            <a:fld id="{F7A6DBD3-2654-44AA-AC53-7812F322780D}" type="slidenum">
              <a:rPr lang="en-US" smtClean="0"/>
              <a:t>12</a:t>
            </a:fld>
            <a:endParaRPr lang="en-US"/>
          </a:p>
        </p:txBody>
      </p:sp>
    </p:spTree>
    <p:extLst>
      <p:ext uri="{BB962C8B-B14F-4D97-AF65-F5344CB8AC3E}">
        <p14:creationId xmlns:p14="http://schemas.microsoft.com/office/powerpoint/2010/main" val="1809108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Earlier</a:t>
            </a:r>
            <a:r>
              <a:rPr lang="en-US" baseline="0" dirty="0" smtClean="0"/>
              <a:t> it was mentioned that essentials of life, such as food, are among the first items of language that integrated into a non-native speaker’s vocabulary. This makes it an ideal item for cultural interchange. Just as language varies between cultures, so does food. The analogy even runs as deep as the regional diversity. In America there are distinctions between food in the north and food in the south. It can be as arbitrary as what constitutes a cup of tea, but the difference is there. Food and language are very closely related as elements of culture (</a:t>
            </a:r>
            <a:r>
              <a:rPr lang="en-US" baseline="0" dirty="0" err="1" smtClean="0"/>
              <a:t>Lavenda</a:t>
            </a:r>
            <a:r>
              <a:rPr lang="en-US" baseline="0" smtClean="0"/>
              <a:t>, 2007). </a:t>
            </a:r>
            <a:endParaRPr lang="en-US" baseline="0" dirty="0" smtClean="0"/>
          </a:p>
          <a:p>
            <a:endParaRPr lang="en-US" baseline="0" dirty="0" smtClean="0"/>
          </a:p>
          <a:p>
            <a:r>
              <a:rPr lang="en-US" dirty="0" smtClean="0"/>
              <a:t>Cultural</a:t>
            </a:r>
            <a:r>
              <a:rPr lang="en-US" baseline="0" dirty="0" smtClean="0"/>
              <a:t> foods tend to translate easier than language itself, perhaps because of its tangible nature, but typically it carries its language with it. For example, a lot of western culinary styles are based on French cooking, and as a result, many western cooks, regardless of their linguistic heritage, understand certain key concepts, such as “</a:t>
            </a:r>
            <a:r>
              <a:rPr lang="en-US" baseline="0" dirty="0" err="1" smtClean="0"/>
              <a:t>mise</a:t>
            </a:r>
            <a:r>
              <a:rPr lang="en-US" baseline="0" dirty="0" smtClean="0"/>
              <a:t> en place” (to put in place / prepare ahead) or “</a:t>
            </a:r>
            <a:r>
              <a:rPr lang="en-US" baseline="0" dirty="0" err="1" smtClean="0"/>
              <a:t>mirepox</a:t>
            </a:r>
            <a:r>
              <a:rPr lang="en-US" baseline="0" dirty="0" smtClean="0"/>
              <a:t>” (a common aromatic mixture) (</a:t>
            </a:r>
            <a:r>
              <a:rPr lang="en-US" sz="1200" kern="1200" dirty="0" err="1" smtClean="0">
                <a:solidFill>
                  <a:schemeClr val="tx1"/>
                </a:solidFill>
                <a:effectLst/>
                <a:latin typeface="+mn-lt"/>
                <a:ea typeface="+mn-ea"/>
                <a:cs typeface="+mn-cs"/>
              </a:rPr>
              <a:t>Librairie</a:t>
            </a:r>
            <a:r>
              <a:rPr lang="en-US" sz="1200" kern="1200" dirty="0" smtClean="0">
                <a:solidFill>
                  <a:schemeClr val="tx1"/>
                </a:solidFill>
                <a:effectLst/>
                <a:latin typeface="+mn-lt"/>
                <a:ea typeface="+mn-ea"/>
                <a:cs typeface="+mn-cs"/>
              </a:rPr>
              <a:t> Larousse, 2009)</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7A6DBD3-2654-44AA-AC53-7812F322780D}" type="slidenum">
              <a:rPr lang="en-US" smtClean="0"/>
              <a:t>13</a:t>
            </a:fld>
            <a:endParaRPr lang="en-US"/>
          </a:p>
        </p:txBody>
      </p:sp>
    </p:spTree>
    <p:extLst>
      <p:ext uri="{BB962C8B-B14F-4D97-AF65-F5344CB8AC3E}">
        <p14:creationId xmlns:p14="http://schemas.microsoft.com/office/powerpoint/2010/main" val="867508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Popular</a:t>
            </a:r>
            <a:r>
              <a:rPr lang="en-US" baseline="0" dirty="0" smtClean="0"/>
              <a:t> culture tends to rule the world of cultural interaction. Television programs and movies in some parts of the world are translated and distributed in other parts of the world, spreading the culture while not spreading the language. This distribution and consumption of media does however make the language assimilation easier, as some common language references are established (Lopes, 2006). </a:t>
            </a:r>
          </a:p>
          <a:p>
            <a:endParaRPr lang="en-US" baseline="0" dirty="0" smtClean="0"/>
          </a:p>
          <a:p>
            <a:r>
              <a:rPr lang="en-US" baseline="0" dirty="0" smtClean="0"/>
              <a:t>Other popular culture media provides insight on issues of communication and language as it relates to intercultural relations. Science fiction programs tend to lead in this category as they use futuristic societies, alien cultures and dead-languages as tools to promote their vision of intercultural relations. An interesting example is in Star Trek: Next Generation. During one episode an alien culture is encountered that does not use language in an expected way. The sci-fi convenience device of the universal translator does not aid the situation because while the words and phrases are translated, the meaning is lost because the society speaks in metaphors (</a:t>
            </a:r>
            <a:r>
              <a:rPr lang="en-US" baseline="0" dirty="0" err="1" smtClean="0"/>
              <a:t>Menosky</a:t>
            </a:r>
            <a:r>
              <a:rPr lang="en-US" baseline="0" dirty="0" smtClean="0"/>
              <a:t>, 1991). It is an exaggeration of the communication issues faced by real societies, but it does address the importance of meaning and cultural context in linguistic assimilation. </a:t>
            </a:r>
            <a:endParaRPr lang="en-US" dirty="0"/>
          </a:p>
        </p:txBody>
      </p:sp>
      <p:sp>
        <p:nvSpPr>
          <p:cNvPr id="4" name="Slide Number Placeholder 3"/>
          <p:cNvSpPr>
            <a:spLocks noGrp="1"/>
          </p:cNvSpPr>
          <p:nvPr>
            <p:ph type="sldNum" sz="quarter" idx="10"/>
          </p:nvPr>
        </p:nvSpPr>
        <p:spPr/>
        <p:txBody>
          <a:bodyPr/>
          <a:lstStyle/>
          <a:p>
            <a:fld id="{F7A6DBD3-2654-44AA-AC53-7812F322780D}" type="slidenum">
              <a:rPr lang="en-US" smtClean="0"/>
              <a:t>14</a:t>
            </a:fld>
            <a:endParaRPr lang="en-US"/>
          </a:p>
        </p:txBody>
      </p:sp>
    </p:spTree>
    <p:extLst>
      <p:ext uri="{BB962C8B-B14F-4D97-AF65-F5344CB8AC3E}">
        <p14:creationId xmlns:p14="http://schemas.microsoft.com/office/powerpoint/2010/main" val="5289538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Language is an essential part of culture, as it</a:t>
            </a:r>
            <a:r>
              <a:rPr lang="en-US" baseline="0" dirty="0" smtClean="0"/>
              <a:t> functions as a building block for communication and the sharing of ideas. Linguistic assimilation makes the overall assimilation of a culture easier as it emphasizes certain cultural contexts. Assimilating to the language allows for cultural exchange, which in turn allows for the preservation of the original culture through spreading to immigrants and other non-natives. Full linguistic assimilation can distance individuals from their original culture, making preserving the original culture difficult. </a:t>
            </a:r>
            <a:endParaRPr lang="en-US" dirty="0"/>
          </a:p>
        </p:txBody>
      </p:sp>
      <p:sp>
        <p:nvSpPr>
          <p:cNvPr id="4" name="Slide Number Placeholder 3"/>
          <p:cNvSpPr>
            <a:spLocks noGrp="1"/>
          </p:cNvSpPr>
          <p:nvPr>
            <p:ph type="sldNum" sz="quarter" idx="10"/>
          </p:nvPr>
        </p:nvSpPr>
        <p:spPr/>
        <p:txBody>
          <a:bodyPr/>
          <a:lstStyle/>
          <a:p>
            <a:fld id="{F7A6DBD3-2654-44AA-AC53-7812F322780D}" type="slidenum">
              <a:rPr lang="en-US" smtClean="0"/>
              <a:t>15</a:t>
            </a:fld>
            <a:endParaRPr lang="en-US"/>
          </a:p>
        </p:txBody>
      </p:sp>
    </p:spTree>
    <p:extLst>
      <p:ext uri="{BB962C8B-B14F-4D97-AF65-F5344CB8AC3E}">
        <p14:creationId xmlns:p14="http://schemas.microsoft.com/office/powerpoint/2010/main" val="41811248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A6DBD3-2654-44AA-AC53-7812F322780D}" type="slidenum">
              <a:rPr lang="en-US" smtClean="0"/>
              <a:t>16</a:t>
            </a:fld>
            <a:endParaRPr lang="en-US"/>
          </a:p>
        </p:txBody>
      </p:sp>
    </p:spTree>
    <p:extLst>
      <p:ext uri="{BB962C8B-B14F-4D97-AF65-F5344CB8AC3E}">
        <p14:creationId xmlns:p14="http://schemas.microsoft.com/office/powerpoint/2010/main" val="368265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Spoken</a:t>
            </a:r>
            <a:r>
              <a:rPr lang="en-US" baseline="0" dirty="0" smtClean="0"/>
              <a:t> l</a:t>
            </a:r>
            <a:r>
              <a:rPr lang="en-US" dirty="0" smtClean="0"/>
              <a:t>anguage</a:t>
            </a:r>
            <a:r>
              <a:rPr lang="en-US" baseline="0" dirty="0" smtClean="0"/>
              <a:t> </a:t>
            </a:r>
            <a:r>
              <a:rPr lang="en-US" baseline="0" dirty="0" smtClean="0"/>
              <a:t>is a complex system of components. The key components are phonetics, </a:t>
            </a:r>
            <a:r>
              <a:rPr lang="en-US" baseline="0" dirty="0" err="1" smtClean="0"/>
              <a:t>morphemics</a:t>
            </a:r>
            <a:r>
              <a:rPr lang="en-US" baseline="0" dirty="0" smtClean="0"/>
              <a:t>, syntax and semantics. </a:t>
            </a:r>
          </a:p>
          <a:p>
            <a:endParaRPr lang="en-US" baseline="0" dirty="0" smtClean="0"/>
          </a:p>
          <a:p>
            <a:r>
              <a:rPr lang="en-US" baseline="0" dirty="0" smtClean="0"/>
              <a:t>Phonetics are the sounds that compose the audible language. These sounds may or may not correspond to letters of a written alphabet. In some languages, such as English, some letters will have more than one sound, depending upon their placement in the word, consider the difference between the usage of ‘a’ in “alphabet”, compared with the usage in “cake”. For the 26 letters in the English language, there are 38 distinct sounds. (</a:t>
            </a:r>
            <a:r>
              <a:rPr lang="en-US" baseline="0" dirty="0" err="1" smtClean="0"/>
              <a:t>Lavenda</a:t>
            </a:r>
            <a:r>
              <a:rPr lang="en-US" baseline="0" dirty="0" smtClean="0"/>
              <a:t>, 2007). </a:t>
            </a:r>
          </a:p>
          <a:p>
            <a:endParaRPr lang="en-US" baseline="0" dirty="0" smtClean="0"/>
          </a:p>
          <a:p>
            <a:r>
              <a:rPr lang="en-US" baseline="0" dirty="0" smtClean="0"/>
              <a:t>Morphemes are the structures of words and words are smallest unit that can contain linguistic meaning. In some languages words have simple meanings, but in other languages words are formed to have complex meanings. For example, the Shawnee language has individual words to describe complex actions, such as dipping someone’s head into water (</a:t>
            </a:r>
            <a:r>
              <a:rPr lang="en-US" baseline="0" dirty="0" err="1" smtClean="0"/>
              <a:t>Lavenda</a:t>
            </a:r>
            <a:r>
              <a:rPr lang="en-US" baseline="0" dirty="0" smtClean="0"/>
              <a:t>, 2007).  Language translation is often not a 1:1 correlation in terms of words used, which can add complexity to learning a new language. </a:t>
            </a:r>
          </a:p>
          <a:p>
            <a:endParaRPr lang="en-US" baseline="0" dirty="0" smtClean="0"/>
          </a:p>
          <a:p>
            <a:r>
              <a:rPr lang="en-US" dirty="0" smtClean="0"/>
              <a:t>Sentence structure, called</a:t>
            </a:r>
            <a:r>
              <a:rPr lang="en-US" baseline="0" dirty="0" smtClean="0"/>
              <a:t> syntax in linguistics, is how words are put together to form complete thoughts. Language syntax is one of the more difficult aspects of language to grasp. Syntax in most languages specifies the way in which adjectives, nouns and verbs are assembled to express a thought. </a:t>
            </a:r>
          </a:p>
          <a:p>
            <a:endParaRPr lang="en-US" baseline="0" dirty="0" smtClean="0"/>
          </a:p>
          <a:p>
            <a:r>
              <a:rPr lang="en-US" baseline="0" dirty="0" smtClean="0"/>
              <a:t>Semantics specifies the meaning of language. Meaning can be subjective, relative and dependent on numerous language variables to conveyed exactly as it was intended. Word meaning is assigned by intrinsic properties, such as nouns that refer to objects, or as they related to each other. Relationships that have meaning are in words that have the same meaning, such as smart and intelligent, or have opposite meanings, such as big and small. Some words, or phrases, have ambiguous meanings that must be clarified by context (</a:t>
            </a:r>
            <a:r>
              <a:rPr lang="en-US" baseline="0" dirty="0" err="1" smtClean="0"/>
              <a:t>Lavenda</a:t>
            </a:r>
            <a:r>
              <a:rPr lang="en-US" baseline="0" dirty="0" smtClean="0"/>
              <a:t>, 2007). </a:t>
            </a:r>
          </a:p>
          <a:p>
            <a:endParaRPr lang="en-US" baseline="0" dirty="0" smtClean="0"/>
          </a:p>
          <a:p>
            <a:r>
              <a:rPr lang="en-US" baseline="0" dirty="0" smtClean="0"/>
              <a:t>When combined, these components produce a spoken language that can be used for common understanding between all people that speak the same language. </a:t>
            </a:r>
            <a:endParaRPr lang="en-US" dirty="0"/>
          </a:p>
        </p:txBody>
      </p:sp>
      <p:sp>
        <p:nvSpPr>
          <p:cNvPr id="4" name="Slide Number Placeholder 3"/>
          <p:cNvSpPr>
            <a:spLocks noGrp="1"/>
          </p:cNvSpPr>
          <p:nvPr>
            <p:ph type="sldNum" sz="quarter" idx="10"/>
          </p:nvPr>
        </p:nvSpPr>
        <p:spPr/>
        <p:txBody>
          <a:bodyPr/>
          <a:lstStyle/>
          <a:p>
            <a:fld id="{F7A6DBD3-2654-44AA-AC53-7812F322780D}" type="slidenum">
              <a:rPr lang="en-US" smtClean="0"/>
              <a:t>2</a:t>
            </a:fld>
            <a:endParaRPr lang="en-US"/>
          </a:p>
        </p:txBody>
      </p:sp>
    </p:spTree>
    <p:extLst>
      <p:ext uri="{BB962C8B-B14F-4D97-AF65-F5344CB8AC3E}">
        <p14:creationId xmlns:p14="http://schemas.microsoft.com/office/powerpoint/2010/main" val="3483247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Language</a:t>
            </a:r>
            <a:r>
              <a:rPr lang="en-US" baseline="0" dirty="0" smtClean="0"/>
              <a:t> is at the core of communication (</a:t>
            </a:r>
            <a:r>
              <a:rPr lang="en-US" baseline="0" dirty="0" err="1" smtClean="0"/>
              <a:t>Lavenda</a:t>
            </a:r>
            <a:r>
              <a:rPr lang="en-US" baseline="0" dirty="0" smtClean="0"/>
              <a:t>, 2007). When most people think of language they think of speech, but in reality, language includes the spoken language, sign languages, symbolic languages and body languages used by a society or culture to express ideas and to communicate. Sometimes these components are used independently, such as in telephone conversations with spoken language or in noisy environments with hand gestures or other body language </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Ribeiro</a:t>
            </a:r>
            <a:r>
              <a:rPr lang="en-US" sz="1200" kern="1200" dirty="0" smtClean="0">
                <a:solidFill>
                  <a:schemeClr val="tx1"/>
                </a:solidFill>
                <a:effectLst/>
                <a:latin typeface="+mn-lt"/>
                <a:ea typeface="+mn-ea"/>
                <a:cs typeface="+mn-cs"/>
              </a:rPr>
              <a:t>, 2007)</a:t>
            </a:r>
            <a:r>
              <a:rPr lang="en-US" baseline="0" dirty="0" smtClean="0"/>
              <a:t>. While body language may not have the same requirements for syntax or complexity as a spoken language, there is organization and semantics. The lack of syntax in body language and other symbolic languages makes it more difficult to present complex ideas than spoken language or even sign language (Stewart, 1988). </a:t>
            </a:r>
          </a:p>
          <a:p>
            <a:endParaRPr lang="en-US" baseline="0" dirty="0" smtClean="0"/>
          </a:p>
          <a:p>
            <a:r>
              <a:rPr lang="en-US" baseline="0" dirty="0" smtClean="0"/>
              <a:t>Language is a key component to the exchanging of ideas. Individuals who can communicate with a common language have the benefit of being able to understand each other’s ideas clearly. However, there are times when even a common language can create problems, such as when there are words that sound similar (meat, compared to meet, for example). Even when there are difficulties communicating inside a single language, there are often ways to resolve discrepancies in idea transmission that occur. With different languages there is little or no mechanism to correct for misunderstandings. </a:t>
            </a:r>
          </a:p>
          <a:p>
            <a:endParaRPr lang="en-US" baseline="0" dirty="0" smtClean="0"/>
          </a:p>
          <a:p>
            <a:r>
              <a:rPr lang="en-US" baseline="0" dirty="0" smtClean="0"/>
              <a:t>Language, especially spoken language, is distinctive to a society and to a culture. While many countries speak the same formal language, there are regional differences in language. Some regional differences include different pronunciation of words, a different set of inflections in speech, or additional words for topics of importance in the region. For example, the variant of French spoken in France has several words to describe the conditions of grapes. These words do not appear in the French that is spoken in much of Africa. Languages often are very representative of what is important to a culture or society. Eskimo languages for example have many words relating to ice, but do not identify as many color words as the English language. </a:t>
            </a:r>
          </a:p>
          <a:p>
            <a:endParaRPr lang="en-US" baseline="0" dirty="0" smtClean="0"/>
          </a:p>
          <a:p>
            <a:r>
              <a:rPr lang="en-US" baseline="0" dirty="0" smtClean="0"/>
              <a:t>Immigrants and tourists to a land that speaks a different language find themselves similarly disadvantaged. Not speaking the language of a culture fluently places an individual on the outside of the culture instead of being able to be immersed in it. While immigrants need to have access to the culture for reasons of survival, tourists find culture to be more interesting and enjoyable when they know enough of the language to be able to understand significant elements of culture when they are presented. To a tourist or immigrant a culture can seem very foreign and inaccessible without the aid of linguistic understanding. </a:t>
            </a:r>
            <a:endParaRPr lang="en-US" dirty="0"/>
          </a:p>
        </p:txBody>
      </p:sp>
      <p:sp>
        <p:nvSpPr>
          <p:cNvPr id="4" name="Slide Number Placeholder 3"/>
          <p:cNvSpPr>
            <a:spLocks noGrp="1"/>
          </p:cNvSpPr>
          <p:nvPr>
            <p:ph type="sldNum" sz="quarter" idx="10"/>
          </p:nvPr>
        </p:nvSpPr>
        <p:spPr/>
        <p:txBody>
          <a:bodyPr/>
          <a:lstStyle/>
          <a:p>
            <a:fld id="{F7A6DBD3-2654-44AA-AC53-7812F322780D}" type="slidenum">
              <a:rPr lang="en-US" smtClean="0"/>
              <a:t>3</a:t>
            </a:fld>
            <a:endParaRPr lang="en-US"/>
          </a:p>
        </p:txBody>
      </p:sp>
    </p:spTree>
    <p:extLst>
      <p:ext uri="{BB962C8B-B14F-4D97-AF65-F5344CB8AC3E}">
        <p14:creationId xmlns:p14="http://schemas.microsoft.com/office/powerpoint/2010/main" val="3949936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people</a:t>
            </a:r>
            <a:r>
              <a:rPr lang="en-US" baseline="0" dirty="0" smtClean="0"/>
              <a:t> assume that language is just about the words, specifically the nouns of the language. This is simply not the case. Languages develop with a history and often require some cultural knowledge to understand. Understanding words goes a long way towards helping with linguistic assimilation, but to fully assimilate it is important to recognize certain aphorisms, cultural hyperbole and other “quirks” of language that may mean something other than the surface definition. This relates to the semantics of the language, it is possible to understand every </a:t>
            </a:r>
            <a:r>
              <a:rPr lang="en-US" baseline="0" dirty="0" err="1" smtClean="0"/>
              <a:t>phonem</a:t>
            </a:r>
            <a:r>
              <a:rPr lang="en-US" baseline="0" dirty="0" smtClean="0"/>
              <a:t>, all of the possible word structures and the syntax and still not be able to make sense of every phrase uttered in a language, simply because of some of the more creative aspects of language. </a:t>
            </a:r>
          </a:p>
          <a:p>
            <a:endParaRPr lang="en-US" baseline="0" dirty="0" smtClean="0"/>
          </a:p>
          <a:p>
            <a:r>
              <a:rPr lang="en-US" baseline="0" dirty="0" smtClean="0"/>
              <a:t>Some individuals who encounter a foreign language assume that there is a 1:1 correlation between words in their language and in the language they are wishing to speak or understand. Due to the fact that all languages have evolved independently there are concepts that have been integrated in some languages, but not others. The word selection is dependent upon what each culture determines to be a meaning worthy of a single word. </a:t>
            </a:r>
          </a:p>
          <a:p>
            <a:endParaRPr lang="en-US" baseline="0" dirty="0" smtClean="0"/>
          </a:p>
          <a:p>
            <a:r>
              <a:rPr lang="en-US" baseline="0" dirty="0" smtClean="0"/>
              <a:t>Novice linguists and anthropologists often mistake tribal languages that are not based on a Latin language base as being less complex languages than more widely recognized languages, but that is simply not true. Of the 6000 documented languages in the world, none are known to be “primitive”. In fact, some tribal languages are more complex and have more cultural significance than the languages that are recognized by the United Nations (Crist, 2004). </a:t>
            </a:r>
            <a:endParaRPr lang="en-US" dirty="0"/>
          </a:p>
        </p:txBody>
      </p:sp>
      <p:sp>
        <p:nvSpPr>
          <p:cNvPr id="4" name="Slide Number Placeholder 3"/>
          <p:cNvSpPr>
            <a:spLocks noGrp="1"/>
          </p:cNvSpPr>
          <p:nvPr>
            <p:ph type="sldNum" sz="quarter" idx="10"/>
          </p:nvPr>
        </p:nvSpPr>
        <p:spPr/>
        <p:txBody>
          <a:bodyPr/>
          <a:lstStyle/>
          <a:p>
            <a:fld id="{F7A6DBD3-2654-44AA-AC53-7812F322780D}" type="slidenum">
              <a:rPr lang="en-US" smtClean="0"/>
              <a:t>4</a:t>
            </a:fld>
            <a:endParaRPr lang="en-US"/>
          </a:p>
        </p:txBody>
      </p:sp>
    </p:spTree>
    <p:extLst>
      <p:ext uri="{BB962C8B-B14F-4D97-AF65-F5344CB8AC3E}">
        <p14:creationId xmlns:p14="http://schemas.microsoft.com/office/powerpoint/2010/main" val="975704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individuals are external to the language of the culture. Primaril</a:t>
            </a:r>
            <a:r>
              <a:rPr lang="en-US" baseline="0" dirty="0" smtClean="0"/>
              <a:t>y when discussing individuals who do not speak the language of a society, it is immigrants and other non-natives. Obviously, individuals who are not native to the culture will have difficulty with the language, even if they have learned the basic structures and words of the language. There are also differences in individuals who speak the same language. Different dialects can place individuals external to the culture and prevent easy interaction with others who speak a different dialect. Finally, individuals with certain types of disabilities sometimes have difficulty with the language of their native country/region. </a:t>
            </a:r>
          </a:p>
          <a:p>
            <a:endParaRPr lang="en-US" baseline="0" dirty="0" smtClean="0"/>
          </a:p>
          <a:p>
            <a:r>
              <a:rPr lang="en-US" dirty="0" smtClean="0"/>
              <a:t>Individuals with mental</a:t>
            </a:r>
            <a:r>
              <a:rPr lang="en-US" baseline="0" dirty="0" smtClean="0"/>
              <a:t> defects at birth sometimes have difficulty either developing speech skills or being able to comprehend speech. Individuals who are deaf from birth often do not develop the ability to speak or understand language, but usually adapt by learning a signing language, such as American Sign Language. For individuals who are born both deaf and blind it is common for the individual to learn a tactile language (Urban, 2002). </a:t>
            </a:r>
            <a:endParaRPr lang="en-US" dirty="0"/>
          </a:p>
        </p:txBody>
      </p:sp>
      <p:sp>
        <p:nvSpPr>
          <p:cNvPr id="4" name="Slide Number Placeholder 3"/>
          <p:cNvSpPr>
            <a:spLocks noGrp="1"/>
          </p:cNvSpPr>
          <p:nvPr>
            <p:ph type="sldNum" sz="quarter" idx="10"/>
          </p:nvPr>
        </p:nvSpPr>
        <p:spPr/>
        <p:txBody>
          <a:bodyPr/>
          <a:lstStyle/>
          <a:p>
            <a:fld id="{F7A6DBD3-2654-44AA-AC53-7812F322780D}" type="slidenum">
              <a:rPr lang="en-US" smtClean="0"/>
              <a:t>5</a:t>
            </a:fld>
            <a:endParaRPr lang="en-US"/>
          </a:p>
        </p:txBody>
      </p:sp>
    </p:spTree>
    <p:extLst>
      <p:ext uri="{BB962C8B-B14F-4D97-AF65-F5344CB8AC3E}">
        <p14:creationId xmlns:p14="http://schemas.microsoft.com/office/powerpoint/2010/main" val="2088705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A6DBD3-2654-44AA-AC53-7812F322780D}" type="slidenum">
              <a:rPr lang="en-US" smtClean="0"/>
              <a:t>6</a:t>
            </a:fld>
            <a:endParaRPr lang="en-US"/>
          </a:p>
        </p:txBody>
      </p:sp>
    </p:spTree>
    <p:extLst>
      <p:ext uri="{BB962C8B-B14F-4D97-AF65-F5344CB8AC3E}">
        <p14:creationId xmlns:p14="http://schemas.microsoft.com/office/powerpoint/2010/main" val="1619804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process of assimilating</a:t>
            </a:r>
            <a:r>
              <a:rPr lang="en-US" baseline="0" dirty="0" smtClean="0"/>
              <a:t> language of a new culture often starts with essential concepts, such as those related to bodily functions such as eating and drinking. Assimilating such key elements in language are important to survival and therefore are among the first to be learned. Some immigrants will have more of an understanding of the host language than others, but typically once key concepts are integrated into the language, other things of individual importance are the next to be assimilated. </a:t>
            </a:r>
          </a:p>
          <a:p>
            <a:endParaRPr lang="en-US" baseline="0" dirty="0" smtClean="0"/>
          </a:p>
          <a:p>
            <a:r>
              <a:rPr lang="en-US" baseline="0" dirty="0" smtClean="0"/>
              <a:t>During the transition to the host language the individual will use both the host language and the native language. Individuals who are most adamant about their assimilation will attempt to use the host language as their primary language before they are fully coherent in that language and will sometimes out of frustration switch to the native language to attempt to express themselves more clearly (O'Neil, 2009). </a:t>
            </a:r>
          </a:p>
          <a:p>
            <a:endParaRPr lang="en-US" baseline="0" dirty="0" smtClean="0"/>
          </a:p>
          <a:p>
            <a:r>
              <a:rPr lang="en-US" baseline="0" dirty="0" smtClean="0"/>
              <a:t>An interesting phenomenon that happens when an individual attempts to speak in one language or the other is they will begin to speak using both languages at the same time, commonly using the nouns from the host language, but filling in other parts of speech from their native language. While this occurrence may seem out of place and an awkward use of language to observers, it is a sign of assimilation successfully occurring as the individual begins to integrate the new language into their personal identity (</a:t>
            </a:r>
            <a:r>
              <a:rPr lang="en-US" baseline="0" dirty="0" err="1" smtClean="0"/>
              <a:t>Lavenda</a:t>
            </a:r>
            <a:r>
              <a:rPr lang="en-US" baseline="0" dirty="0" smtClean="0"/>
              <a:t>, 2007). </a:t>
            </a:r>
          </a:p>
          <a:p>
            <a:endParaRPr lang="en-US" baseline="0" dirty="0" smtClean="0"/>
          </a:p>
          <a:p>
            <a:r>
              <a:rPr lang="en-US" baseline="0" dirty="0" smtClean="0"/>
              <a:t>While many immigrants will often try to learn the new language, not all are successful and revert to their native language often, especially while at home, which makes it difficult, if not impossible for the acquisition of the language for daily use. As a result, there is typically a three stage process for language assimilation. First, there will be a generation that does not speak the host language well, if at all. Then there will be a generation that learns the native language at home, but then learns the host language in school or other social interactions. Finally there is a generation that is born with no exposure to the native language, only the host language, which by that point in the assimilation has become their native language. </a:t>
            </a:r>
            <a:endParaRPr lang="en-US" dirty="0"/>
          </a:p>
        </p:txBody>
      </p:sp>
      <p:sp>
        <p:nvSpPr>
          <p:cNvPr id="4" name="Slide Number Placeholder 3"/>
          <p:cNvSpPr>
            <a:spLocks noGrp="1"/>
          </p:cNvSpPr>
          <p:nvPr>
            <p:ph type="sldNum" sz="quarter" idx="10"/>
          </p:nvPr>
        </p:nvSpPr>
        <p:spPr/>
        <p:txBody>
          <a:bodyPr/>
          <a:lstStyle/>
          <a:p>
            <a:fld id="{F7A6DBD3-2654-44AA-AC53-7812F322780D}" type="slidenum">
              <a:rPr lang="en-US" smtClean="0"/>
              <a:t>7</a:t>
            </a:fld>
            <a:endParaRPr lang="en-US"/>
          </a:p>
        </p:txBody>
      </p:sp>
    </p:spTree>
    <p:extLst>
      <p:ext uri="{BB962C8B-B14F-4D97-AF65-F5344CB8AC3E}">
        <p14:creationId xmlns:p14="http://schemas.microsoft.com/office/powerpoint/2010/main" val="1115318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Foreign</a:t>
            </a:r>
            <a:r>
              <a:rPr lang="en-US" baseline="0" dirty="0" smtClean="0"/>
              <a:t> exchange students often sharpen their skills in a language by visiting a country that predominantly speaks that language. </a:t>
            </a:r>
            <a:r>
              <a:rPr lang="en-US" baseline="0" dirty="0" smtClean="0"/>
              <a:t>Immigrants accomplish the same thing through being exposed to social interactions in the host country. The exposure continues through elements of media, such as news outlets or television. Some individuals also learn both cultural references as well as basic language by reading books published in the host country. With translation aids and basic instruction these individuals often have the easiest time relating to their new culture. </a:t>
            </a:r>
          </a:p>
          <a:p>
            <a:endParaRPr lang="en-US" baseline="0" dirty="0" smtClean="0"/>
          </a:p>
          <a:p>
            <a:endParaRPr lang="en-US" baseline="0" dirty="0" smtClean="0"/>
          </a:p>
          <a:p>
            <a:r>
              <a:rPr lang="en-US" baseline="0" dirty="0" smtClean="0"/>
              <a:t>Formal education of both adults and children makes an attempt </a:t>
            </a:r>
            <a:r>
              <a:rPr lang="en-US" baseline="0" dirty="0" smtClean="0"/>
              <a:t>at establishing language competence for immigrants and other non-natives. Formal education for adults often involves language classes taught in their native language designed to introduce the host language as a second language. For children education in the language is typically though the same schools as children who speak the host language, but usually with additional language supports to assist in their transition to their new language. </a:t>
            </a:r>
            <a:endParaRPr lang="en-US" dirty="0"/>
          </a:p>
        </p:txBody>
      </p:sp>
      <p:sp>
        <p:nvSpPr>
          <p:cNvPr id="4" name="Slide Number Placeholder 3"/>
          <p:cNvSpPr>
            <a:spLocks noGrp="1"/>
          </p:cNvSpPr>
          <p:nvPr>
            <p:ph type="sldNum" sz="quarter" idx="10"/>
          </p:nvPr>
        </p:nvSpPr>
        <p:spPr/>
        <p:txBody>
          <a:bodyPr/>
          <a:lstStyle/>
          <a:p>
            <a:fld id="{F7A6DBD3-2654-44AA-AC53-7812F322780D}" type="slidenum">
              <a:rPr lang="en-US" smtClean="0"/>
              <a:t>8</a:t>
            </a:fld>
            <a:endParaRPr lang="en-US"/>
          </a:p>
        </p:txBody>
      </p:sp>
    </p:spTree>
    <p:extLst>
      <p:ext uri="{BB962C8B-B14F-4D97-AF65-F5344CB8AC3E}">
        <p14:creationId xmlns:p14="http://schemas.microsoft.com/office/powerpoint/2010/main" val="3340337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Learning a new language is difficult. The most common things that interfere</a:t>
            </a:r>
            <a:r>
              <a:rPr lang="en-US" baseline="0" dirty="0" smtClean="0"/>
              <a:t> with learning a new language are the new syntax, a lack of understanding of the culture, differences that occur between the formal language standards and the actual spoken casual language, which includes forms of slang. </a:t>
            </a:r>
          </a:p>
          <a:p>
            <a:endParaRPr lang="en-US" baseline="0" dirty="0" smtClean="0"/>
          </a:p>
          <a:p>
            <a:r>
              <a:rPr lang="en-US" baseline="0" dirty="0" smtClean="0"/>
              <a:t>The unfamiliar syntax of a language can make learning a new language a daunting task. Each language has its own way of assembling the various parts of speech. This can present a mental challenge as no matter the level of understanding of words of a language there can still be situations where the native syntax structure will seem more comfortable. English has long been criticized for having the most confusing syntax structure of all modern languages. Some languages require a knowledge of culture to fully understand and appreciate. In French for example, when you ask an individual their age they will respond with a phrase that translates to stating how many years they have. To individuals with no understanding of French this would seem to be an odd way of reporting how old someone is. </a:t>
            </a:r>
          </a:p>
          <a:p>
            <a:endParaRPr lang="en-US" baseline="0" dirty="0" smtClean="0"/>
          </a:p>
          <a:p>
            <a:r>
              <a:rPr lang="en-US" baseline="0" dirty="0" smtClean="0"/>
              <a:t>Formal language is the language as it is written in official language guides, and as it is commonly taught to individuals who wish to learn the language. While learning the formal language will give an individual the basics for interacting with someone speaks that language, it will most certainly not be adequate for carrying on a normal conversation without some difficulty. The casual spoken languages in most cultures are filled with modified words and forms of slang that do not appear in the formal language. The informal language is a part of the culture, and represents the distinct cultural identity of the people (O’Neil, 2009). </a:t>
            </a:r>
          </a:p>
          <a:p>
            <a:endParaRPr lang="en-US" baseline="0" dirty="0" smtClean="0"/>
          </a:p>
          <a:p>
            <a:r>
              <a:rPr lang="en-US" baseline="0" dirty="0" smtClean="0"/>
              <a:t>Once overcoming the syntax and the difficulty of informal language the assimilation process is nearly complete. </a:t>
            </a:r>
            <a:endParaRPr lang="en-US" dirty="0"/>
          </a:p>
        </p:txBody>
      </p:sp>
      <p:sp>
        <p:nvSpPr>
          <p:cNvPr id="4" name="Slide Number Placeholder 3"/>
          <p:cNvSpPr>
            <a:spLocks noGrp="1"/>
          </p:cNvSpPr>
          <p:nvPr>
            <p:ph type="sldNum" sz="quarter" idx="10"/>
          </p:nvPr>
        </p:nvSpPr>
        <p:spPr/>
        <p:txBody>
          <a:bodyPr/>
          <a:lstStyle/>
          <a:p>
            <a:fld id="{F7A6DBD3-2654-44AA-AC53-7812F322780D}" type="slidenum">
              <a:rPr lang="en-US" smtClean="0"/>
              <a:t>9</a:t>
            </a:fld>
            <a:endParaRPr lang="en-US"/>
          </a:p>
        </p:txBody>
      </p:sp>
    </p:spTree>
    <p:extLst>
      <p:ext uri="{BB962C8B-B14F-4D97-AF65-F5344CB8AC3E}">
        <p14:creationId xmlns:p14="http://schemas.microsoft.com/office/powerpoint/2010/main" val="4592876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EE86545-42E9-42BA-B144-348603F843D6}" type="datetimeFigureOut">
              <a:rPr lang="en-US" smtClean="0"/>
              <a:t>4/25/2011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A65C1FF-AE70-4EBC-8402-352A57D75B52}"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E86545-42E9-42BA-B144-348603F843D6}" type="datetimeFigureOut">
              <a:rPr lang="en-US" smtClean="0"/>
              <a:t>4/25/2011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5C1FF-AE70-4EBC-8402-352A57D75B52}"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E86545-42E9-42BA-B144-348603F843D6}" type="datetimeFigureOut">
              <a:rPr lang="en-US" smtClean="0"/>
              <a:t>4/25/2011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5C1FF-AE70-4EBC-8402-352A57D75B52}"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E86545-42E9-42BA-B144-348603F843D6}" type="datetimeFigureOut">
              <a:rPr lang="en-US" smtClean="0"/>
              <a:t>4/25/2011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5C1FF-AE70-4EBC-8402-352A57D75B52}"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E86545-42E9-42BA-B144-348603F843D6}" type="datetimeFigureOut">
              <a:rPr lang="en-US" smtClean="0"/>
              <a:t>4/25/2011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5C1FF-AE70-4EBC-8402-352A57D75B5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EE86545-42E9-42BA-B144-348603F843D6}" type="datetimeFigureOut">
              <a:rPr lang="en-US" smtClean="0"/>
              <a:t>4/25/2011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5C1FF-AE70-4EBC-8402-352A57D75B52}"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E86545-42E9-42BA-B144-348603F843D6}" type="datetimeFigureOut">
              <a:rPr lang="en-US" smtClean="0"/>
              <a:t>4/25/2011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5C1FF-AE70-4EBC-8402-352A57D75B52}"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E86545-42E9-42BA-B144-348603F843D6}" type="datetimeFigureOut">
              <a:rPr lang="en-US" smtClean="0"/>
              <a:t>4/25/2011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5C1FF-AE70-4EBC-8402-352A57D75B52}"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E86545-42E9-42BA-B144-348603F843D6}" type="datetimeFigureOut">
              <a:rPr lang="en-US" smtClean="0"/>
              <a:t>4/25/2011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5C1FF-AE70-4EBC-8402-352A57D75B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E86545-42E9-42BA-B144-348603F843D6}" type="datetimeFigureOut">
              <a:rPr lang="en-US" smtClean="0"/>
              <a:t>4/25/2011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5C1FF-AE70-4EBC-8402-352A57D75B5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E86545-42E9-42BA-B144-348603F843D6}" type="datetimeFigureOut">
              <a:rPr lang="en-US" smtClean="0"/>
              <a:t>4/25/2011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5C1FF-AE70-4EBC-8402-352A57D75B5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EE86545-42E9-42BA-B144-348603F843D6}" type="datetimeFigureOut">
              <a:rPr lang="en-US" smtClean="0"/>
              <a:t>4/25/2011</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A65C1FF-AE70-4EBC-8402-352A57D75B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Linguistic Assimilation</a:t>
            </a:r>
            <a:br>
              <a:rPr lang="en-US" dirty="0" smtClean="0"/>
            </a:br>
            <a:r>
              <a:rPr lang="en-US" sz="3600" dirty="0" smtClean="0"/>
              <a:t>Language as a Cultural Adaptation </a:t>
            </a:r>
            <a:endParaRPr lang="en-US" sz="3600" dirty="0"/>
          </a:p>
        </p:txBody>
      </p:sp>
      <p:sp>
        <p:nvSpPr>
          <p:cNvPr id="3" name="Subtitle 2"/>
          <p:cNvSpPr>
            <a:spLocks noGrp="1"/>
          </p:cNvSpPr>
          <p:nvPr>
            <p:ph type="subTitle" idx="1"/>
          </p:nvPr>
        </p:nvSpPr>
        <p:spPr/>
        <p:txBody>
          <a:bodyPr>
            <a:normAutofit/>
          </a:bodyPr>
          <a:lstStyle/>
          <a:p>
            <a:r>
              <a:rPr lang="en-US" sz="2800" dirty="0" smtClean="0"/>
              <a:t>Presented by Curtis M. </a:t>
            </a:r>
            <a:r>
              <a:rPr lang="en-US" sz="2800" dirty="0" err="1" smtClean="0"/>
              <a:t>Kularski</a:t>
            </a:r>
            <a:endParaRPr lang="en-US" sz="2800" dirty="0"/>
          </a:p>
        </p:txBody>
      </p:sp>
    </p:spTree>
    <p:extLst>
      <p:ext uri="{BB962C8B-B14F-4D97-AF65-F5344CB8AC3E}">
        <p14:creationId xmlns:p14="http://schemas.microsoft.com/office/powerpoint/2010/main" val="252329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Access to educational system</a:t>
            </a:r>
          </a:p>
          <a:p>
            <a:r>
              <a:rPr lang="en-US" dirty="0" smtClean="0"/>
              <a:t>Access to public services</a:t>
            </a:r>
          </a:p>
          <a:p>
            <a:r>
              <a:rPr lang="en-US" dirty="0" smtClean="0"/>
              <a:t>Ability to share ideas</a:t>
            </a:r>
          </a:p>
          <a:p>
            <a:r>
              <a:rPr lang="en-US" dirty="0" smtClean="0"/>
              <a:t>Ability to contribute to host society</a:t>
            </a:r>
          </a:p>
          <a:p>
            <a:r>
              <a:rPr lang="en-US" dirty="0" smtClean="0"/>
              <a:t>Integration into homogeneous society</a:t>
            </a:r>
            <a:endParaRPr lang="en-US" dirty="0"/>
          </a:p>
        </p:txBody>
      </p:sp>
      <p:sp>
        <p:nvSpPr>
          <p:cNvPr id="2" name="Title 1"/>
          <p:cNvSpPr>
            <a:spLocks noGrp="1"/>
          </p:cNvSpPr>
          <p:nvPr>
            <p:ph type="title"/>
          </p:nvPr>
        </p:nvSpPr>
        <p:spPr/>
        <p:txBody>
          <a:bodyPr/>
          <a:lstStyle/>
          <a:p>
            <a:r>
              <a:rPr lang="en-US" dirty="0" smtClean="0"/>
              <a:t>Benefits of Assimilation</a:t>
            </a:r>
            <a:endParaRPr lang="en-US" dirty="0"/>
          </a:p>
        </p:txBody>
      </p:sp>
    </p:spTree>
    <p:extLst>
      <p:ext uri="{BB962C8B-B14F-4D97-AF65-F5344CB8AC3E}">
        <p14:creationId xmlns:p14="http://schemas.microsoft.com/office/powerpoint/2010/main" val="77005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Loss of cultural </a:t>
            </a:r>
            <a:r>
              <a:rPr lang="en-US" dirty="0" smtClean="0"/>
              <a:t>distinctiveness</a:t>
            </a:r>
          </a:p>
          <a:p>
            <a:r>
              <a:rPr lang="en-US" dirty="0" smtClean="0"/>
              <a:t>Integration </a:t>
            </a:r>
            <a:r>
              <a:rPr lang="en-US" dirty="0"/>
              <a:t>into homogeneous </a:t>
            </a:r>
            <a:r>
              <a:rPr lang="en-US" dirty="0" smtClean="0"/>
              <a:t>society</a:t>
            </a:r>
            <a:endParaRPr lang="en-US" dirty="0" smtClean="0"/>
          </a:p>
          <a:p>
            <a:r>
              <a:rPr lang="en-US" dirty="0" smtClean="0"/>
              <a:t>Loss of shared language with relatives</a:t>
            </a:r>
          </a:p>
          <a:p>
            <a:r>
              <a:rPr lang="en-US" dirty="0" smtClean="0"/>
              <a:t>Can create cultural slang</a:t>
            </a:r>
          </a:p>
          <a:p>
            <a:endParaRPr lang="en-US" dirty="0"/>
          </a:p>
        </p:txBody>
      </p:sp>
      <p:sp>
        <p:nvSpPr>
          <p:cNvPr id="2" name="Title 1"/>
          <p:cNvSpPr>
            <a:spLocks noGrp="1"/>
          </p:cNvSpPr>
          <p:nvPr>
            <p:ph type="title"/>
          </p:nvPr>
        </p:nvSpPr>
        <p:spPr/>
        <p:txBody>
          <a:bodyPr>
            <a:normAutofit fontScale="90000"/>
          </a:bodyPr>
          <a:lstStyle/>
          <a:p>
            <a:r>
              <a:rPr lang="en-US" dirty="0" smtClean="0"/>
              <a:t>Disadvantages of Assimilation</a:t>
            </a:r>
            <a:endParaRPr lang="en-US" dirty="0"/>
          </a:p>
        </p:txBody>
      </p:sp>
    </p:spTree>
    <p:extLst>
      <p:ext uri="{BB962C8B-B14F-4D97-AF65-F5344CB8AC3E}">
        <p14:creationId xmlns:p14="http://schemas.microsoft.com/office/powerpoint/2010/main" val="398371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Discrimination based on language</a:t>
            </a:r>
          </a:p>
          <a:p>
            <a:r>
              <a:rPr lang="en-US" dirty="0" smtClean="0"/>
              <a:t>Students treated as learning disabled</a:t>
            </a:r>
          </a:p>
          <a:p>
            <a:r>
              <a:rPr lang="en-US" dirty="0" smtClean="0"/>
              <a:t>Native language maintained</a:t>
            </a:r>
          </a:p>
          <a:p>
            <a:r>
              <a:rPr lang="en-US" dirty="0" smtClean="0"/>
              <a:t>Host culture still “</a:t>
            </a:r>
            <a:r>
              <a:rPr lang="en-US" dirty="0" smtClean="0"/>
              <a:t>foreign”</a:t>
            </a:r>
          </a:p>
          <a:p>
            <a:r>
              <a:rPr lang="en-US" dirty="0" smtClean="0"/>
              <a:t>Safety </a:t>
            </a:r>
            <a:r>
              <a:rPr lang="en-US" dirty="0" smtClean="0"/>
              <a:t>compromised</a:t>
            </a:r>
          </a:p>
          <a:p>
            <a:pPr marL="0" indent="0">
              <a:buNone/>
            </a:pPr>
            <a:endParaRPr lang="en-US" dirty="0" smtClean="0"/>
          </a:p>
          <a:p>
            <a:endParaRPr lang="en-US" dirty="0"/>
          </a:p>
        </p:txBody>
      </p:sp>
      <p:sp>
        <p:nvSpPr>
          <p:cNvPr id="2" name="Title 1"/>
          <p:cNvSpPr>
            <a:spLocks noGrp="1"/>
          </p:cNvSpPr>
          <p:nvPr>
            <p:ph type="title"/>
          </p:nvPr>
        </p:nvSpPr>
        <p:spPr/>
        <p:txBody>
          <a:bodyPr/>
          <a:lstStyle/>
          <a:p>
            <a:r>
              <a:rPr lang="en-US" dirty="0" smtClean="0"/>
              <a:t>Without Assimilation</a:t>
            </a:r>
            <a:endParaRPr lang="en-US" dirty="0"/>
          </a:p>
        </p:txBody>
      </p:sp>
    </p:spTree>
    <p:extLst>
      <p:ext uri="{BB962C8B-B14F-4D97-AF65-F5344CB8AC3E}">
        <p14:creationId xmlns:p14="http://schemas.microsoft.com/office/powerpoint/2010/main" val="1864429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Food is a language and assimilation priority</a:t>
            </a:r>
          </a:p>
          <a:p>
            <a:r>
              <a:rPr lang="en-US" dirty="0" smtClean="0"/>
              <a:t>Food is a cultural element just like language</a:t>
            </a:r>
          </a:p>
          <a:p>
            <a:r>
              <a:rPr lang="en-US" dirty="0" smtClean="0"/>
              <a:t>Food is often transferred between cultures with language intact</a:t>
            </a:r>
          </a:p>
          <a:p>
            <a:endParaRPr lang="en-US" dirty="0"/>
          </a:p>
        </p:txBody>
      </p:sp>
      <p:sp>
        <p:nvSpPr>
          <p:cNvPr id="3" name="Title 2"/>
          <p:cNvSpPr>
            <a:spLocks noGrp="1"/>
          </p:cNvSpPr>
          <p:nvPr>
            <p:ph type="title"/>
          </p:nvPr>
        </p:nvSpPr>
        <p:spPr/>
        <p:txBody>
          <a:bodyPr/>
          <a:lstStyle/>
          <a:p>
            <a:r>
              <a:rPr lang="en-US" dirty="0" smtClean="0"/>
              <a:t>Culinary Arts and Linguistic Transition</a:t>
            </a:r>
            <a:endParaRPr lang="en-US" dirty="0"/>
          </a:p>
        </p:txBody>
      </p:sp>
    </p:spTree>
    <p:extLst>
      <p:ext uri="{BB962C8B-B14F-4D97-AF65-F5344CB8AC3E}">
        <p14:creationId xmlns:p14="http://schemas.microsoft.com/office/powerpoint/2010/main" val="1283059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Sci-fi uses language separation as plot element</a:t>
            </a:r>
          </a:p>
          <a:p>
            <a:r>
              <a:rPr lang="en-US" dirty="0" smtClean="0"/>
              <a:t>Allows for exploration of quirks of language</a:t>
            </a:r>
          </a:p>
          <a:p>
            <a:r>
              <a:rPr lang="en-US" dirty="0" smtClean="0"/>
              <a:t>Considers semantic concerns</a:t>
            </a:r>
          </a:p>
          <a:p>
            <a:r>
              <a:rPr lang="en-US" dirty="0" smtClean="0"/>
              <a:t>Encourages the consideration of language issues</a:t>
            </a:r>
            <a:endParaRPr lang="en-US" dirty="0"/>
          </a:p>
        </p:txBody>
      </p:sp>
      <p:sp>
        <p:nvSpPr>
          <p:cNvPr id="3" name="Title 2"/>
          <p:cNvSpPr>
            <a:spLocks noGrp="1"/>
          </p:cNvSpPr>
          <p:nvPr>
            <p:ph type="title"/>
          </p:nvPr>
        </p:nvSpPr>
        <p:spPr/>
        <p:txBody>
          <a:bodyPr/>
          <a:lstStyle/>
          <a:p>
            <a:r>
              <a:rPr lang="en-US" dirty="0" smtClean="0"/>
              <a:t>Language in </a:t>
            </a:r>
            <a:br>
              <a:rPr lang="en-US" dirty="0" smtClean="0"/>
            </a:br>
            <a:r>
              <a:rPr lang="en-US" dirty="0" smtClean="0"/>
              <a:t>Popular Culture</a:t>
            </a:r>
            <a:endParaRPr lang="en-US" dirty="0"/>
          </a:p>
        </p:txBody>
      </p:sp>
    </p:spTree>
    <p:extLst>
      <p:ext uri="{BB962C8B-B14F-4D97-AF65-F5344CB8AC3E}">
        <p14:creationId xmlns:p14="http://schemas.microsoft.com/office/powerpoint/2010/main" val="1955643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Language is an essential part of culture</a:t>
            </a:r>
          </a:p>
          <a:p>
            <a:r>
              <a:rPr lang="en-US" dirty="0" smtClean="0"/>
              <a:t>Linguistic assimilation aids overall assimilation</a:t>
            </a:r>
          </a:p>
          <a:p>
            <a:r>
              <a:rPr lang="en-US" dirty="0" smtClean="0"/>
              <a:t>Assimilation can harm cultural preservation</a:t>
            </a:r>
          </a:p>
          <a:p>
            <a:r>
              <a:rPr lang="en-US" dirty="0" smtClean="0"/>
              <a:t>Assimilation is beneficial to cultural preservation</a:t>
            </a:r>
          </a:p>
          <a:p>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3751499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err="1"/>
              <a:t>Boroditsky</a:t>
            </a:r>
            <a:r>
              <a:rPr lang="en-US" dirty="0"/>
              <a:t>, </a:t>
            </a:r>
            <a:r>
              <a:rPr lang="en-US" dirty="0" err="1"/>
              <a:t>Lera</a:t>
            </a:r>
            <a:r>
              <a:rPr lang="en-US" dirty="0"/>
              <a:t>. 2010. “Lost in Translation”. Wall Street Journal. Retrieved 18 April 2011 [http://online.wsj.com/article/SB10001424052748703467304575383131592767868.html]</a:t>
            </a:r>
          </a:p>
          <a:p>
            <a:r>
              <a:rPr lang="en-US" dirty="0"/>
              <a:t>Crist, Eileen. (2004). “Can an Insect Speak? The Case of the Honeybee Dance Language”.  Social Studies of Science. 34(1), </a:t>
            </a:r>
            <a:r>
              <a:rPr lang="en-US" dirty="0" err="1"/>
              <a:t>pp</a:t>
            </a:r>
            <a:r>
              <a:rPr lang="en-US" dirty="0"/>
              <a:t> 7-43. </a:t>
            </a:r>
          </a:p>
          <a:p>
            <a:r>
              <a:rPr lang="en-US" dirty="0" err="1"/>
              <a:t>Lavenda</a:t>
            </a:r>
            <a:r>
              <a:rPr lang="en-US" dirty="0"/>
              <a:t>, Robert H and Emily A. Shultz. (2007). Anthropology: What Does It Mean to Be Human?. Oxford University Press. </a:t>
            </a:r>
          </a:p>
          <a:p>
            <a:r>
              <a:rPr lang="en-US" dirty="0" err="1"/>
              <a:t>Librairie</a:t>
            </a:r>
            <a:r>
              <a:rPr lang="en-US" dirty="0"/>
              <a:t> Larousse. 2009. Larousse </a:t>
            </a:r>
            <a:r>
              <a:rPr lang="en-US" dirty="0" err="1"/>
              <a:t>Gastronomique</a:t>
            </a:r>
            <a:r>
              <a:rPr lang="en-US" dirty="0"/>
              <a:t>. Clarkson Potter: New York, NY, USA.</a:t>
            </a:r>
          </a:p>
          <a:p>
            <a:r>
              <a:rPr lang="en-US" dirty="0"/>
              <a:t> Lopes, Paul. (2006). “Culture and Stigma: Popular Culture and the Case of Comic Books”. Sociological Forum. 21(3), PP 387-414. </a:t>
            </a:r>
          </a:p>
          <a:p>
            <a:r>
              <a:rPr lang="en-US" dirty="0" err="1"/>
              <a:t>Menosky</a:t>
            </a:r>
            <a:r>
              <a:rPr lang="en-US" dirty="0"/>
              <a:t>, Joe. 1991. “</a:t>
            </a:r>
            <a:r>
              <a:rPr lang="en-US" dirty="0" err="1"/>
              <a:t>Darkmok</a:t>
            </a:r>
            <a:r>
              <a:rPr lang="en-US" dirty="0"/>
              <a:t>”. Star Trek: The Next Generation. Retrieved 20 April 2011 [http://www.startrek.com/database_article/darmok].</a:t>
            </a:r>
          </a:p>
          <a:p>
            <a:r>
              <a:rPr lang="en-US" dirty="0"/>
              <a:t>O’Neil, David. (2009). “An Introduction to Human Communication”. Language and Communication. Retrieved 9 April 2011 [http://anthro.palomar.edu/language/]. </a:t>
            </a:r>
          </a:p>
          <a:p>
            <a:r>
              <a:rPr lang="en-US" dirty="0" err="1"/>
              <a:t>Ribeiro</a:t>
            </a:r>
            <a:r>
              <a:rPr lang="en-US" dirty="0"/>
              <a:t>, Rodrigo. (2007). “The Language Barrier as an Aid to Communication”.  Social Studies of Science. 37(4), </a:t>
            </a:r>
            <a:r>
              <a:rPr lang="en-US" dirty="0" err="1"/>
              <a:t>pp</a:t>
            </a:r>
            <a:r>
              <a:rPr lang="en-US" dirty="0"/>
              <a:t> 561-584. </a:t>
            </a:r>
          </a:p>
          <a:p>
            <a:r>
              <a:rPr lang="en-US" dirty="0"/>
              <a:t>Stewart,  David A and C. </a:t>
            </a:r>
            <a:r>
              <a:rPr lang="en-US" dirty="0" err="1"/>
              <a:t>Tane</a:t>
            </a:r>
            <a:r>
              <a:rPr lang="en-US" dirty="0"/>
              <a:t> </a:t>
            </a:r>
            <a:r>
              <a:rPr lang="en-US" dirty="0" err="1"/>
              <a:t>Akamatsu</a:t>
            </a:r>
            <a:r>
              <a:rPr lang="en-US" dirty="0"/>
              <a:t>. (1988). “The Coming of Age of American Sign Language”.  Anthropology &amp; Education Quarterly. 19(3), </a:t>
            </a:r>
            <a:r>
              <a:rPr lang="en-US" dirty="0" err="1"/>
              <a:t>pp</a:t>
            </a:r>
            <a:r>
              <a:rPr lang="en-US" dirty="0"/>
              <a:t> 235-252. </a:t>
            </a:r>
          </a:p>
          <a:p>
            <a:r>
              <a:rPr lang="en-US" dirty="0"/>
              <a:t>Urban, Greg. (2002). “</a:t>
            </a:r>
            <a:r>
              <a:rPr lang="en-US" dirty="0" err="1"/>
              <a:t>Metasignaling</a:t>
            </a:r>
            <a:r>
              <a:rPr lang="en-US" dirty="0"/>
              <a:t> and Language Origins”. American Anthropologist. 104(1), </a:t>
            </a:r>
            <a:r>
              <a:rPr lang="en-US" dirty="0" err="1"/>
              <a:t>pp</a:t>
            </a:r>
            <a:r>
              <a:rPr lang="en-US" dirty="0"/>
              <a:t> 233-246. </a:t>
            </a:r>
          </a:p>
          <a:p>
            <a:endParaRPr lang="en-US" dirty="0"/>
          </a:p>
        </p:txBody>
      </p:sp>
      <p:sp>
        <p:nvSpPr>
          <p:cNvPr id="2" name="Title 1"/>
          <p:cNvSpPr>
            <a:spLocks noGrp="1"/>
          </p:cNvSpPr>
          <p:nvPr>
            <p:ph type="title"/>
          </p:nvPr>
        </p:nvSpPr>
        <p:spPr/>
        <p:txBody>
          <a:bodyPr/>
          <a:lstStyle/>
          <a:p>
            <a:r>
              <a:rPr lang="en-US" dirty="0" smtClean="0"/>
              <a:t>Bibliography</a:t>
            </a:r>
            <a:endParaRPr lang="en-US" dirty="0"/>
          </a:p>
        </p:txBody>
      </p:sp>
    </p:spTree>
    <p:extLst>
      <p:ext uri="{BB962C8B-B14F-4D97-AF65-F5344CB8AC3E}">
        <p14:creationId xmlns:p14="http://schemas.microsoft.com/office/powerpoint/2010/main" val="315280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Phonetics (sounds)</a:t>
            </a:r>
          </a:p>
          <a:p>
            <a:r>
              <a:rPr lang="en-US" dirty="0" err="1" smtClean="0"/>
              <a:t>Morphemics</a:t>
            </a:r>
            <a:r>
              <a:rPr lang="en-US" dirty="0" smtClean="0"/>
              <a:t> (word structure)</a:t>
            </a:r>
          </a:p>
          <a:p>
            <a:r>
              <a:rPr lang="en-US" dirty="0" smtClean="0"/>
              <a:t>Syntax (sentence structure)</a:t>
            </a:r>
          </a:p>
          <a:p>
            <a:r>
              <a:rPr lang="en-US" dirty="0" smtClean="0"/>
              <a:t>Semantics (meaning)</a:t>
            </a:r>
          </a:p>
          <a:p>
            <a:endParaRPr lang="en-US" dirty="0"/>
          </a:p>
          <a:p>
            <a:endParaRPr lang="en-US" dirty="0" smtClean="0"/>
          </a:p>
          <a:p>
            <a:endParaRPr lang="en-US" dirty="0"/>
          </a:p>
        </p:txBody>
      </p:sp>
      <p:sp>
        <p:nvSpPr>
          <p:cNvPr id="2" name="Title 1"/>
          <p:cNvSpPr>
            <a:spLocks noGrp="1"/>
          </p:cNvSpPr>
          <p:nvPr>
            <p:ph type="title"/>
          </p:nvPr>
        </p:nvSpPr>
        <p:spPr/>
        <p:txBody>
          <a:bodyPr/>
          <a:lstStyle/>
          <a:p>
            <a:r>
              <a:rPr lang="en-US" dirty="0" smtClean="0"/>
              <a:t>What is language? </a:t>
            </a:r>
            <a:endParaRPr lang="en-US" dirty="0"/>
          </a:p>
        </p:txBody>
      </p:sp>
    </p:spTree>
    <p:extLst>
      <p:ext uri="{BB962C8B-B14F-4D97-AF65-F5344CB8AC3E}">
        <p14:creationId xmlns:p14="http://schemas.microsoft.com/office/powerpoint/2010/main" val="408006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Language is essential to communication</a:t>
            </a:r>
          </a:p>
          <a:p>
            <a:r>
              <a:rPr lang="en-US" sz="2800" dirty="0"/>
              <a:t>Language allows for the exchanging of ideas</a:t>
            </a:r>
          </a:p>
          <a:p>
            <a:r>
              <a:rPr lang="en-US" sz="2800" dirty="0" smtClean="0"/>
              <a:t>Language </a:t>
            </a:r>
            <a:r>
              <a:rPr lang="en-US" sz="2800" dirty="0" smtClean="0"/>
              <a:t>is a component of social identity</a:t>
            </a:r>
          </a:p>
          <a:p>
            <a:r>
              <a:rPr lang="en-US" sz="2800" dirty="0" smtClean="0"/>
              <a:t>Language </a:t>
            </a:r>
            <a:r>
              <a:rPr lang="en-US" sz="2800" dirty="0" smtClean="0"/>
              <a:t>difference is a barrier to cultural accessibility</a:t>
            </a:r>
            <a:endParaRPr lang="en-US" sz="2800" dirty="0"/>
          </a:p>
        </p:txBody>
      </p:sp>
      <p:sp>
        <p:nvSpPr>
          <p:cNvPr id="2" name="Title 1"/>
          <p:cNvSpPr>
            <a:spLocks noGrp="1"/>
          </p:cNvSpPr>
          <p:nvPr>
            <p:ph type="title"/>
          </p:nvPr>
        </p:nvSpPr>
        <p:spPr/>
        <p:txBody>
          <a:bodyPr/>
          <a:lstStyle/>
          <a:p>
            <a:r>
              <a:rPr lang="en-US" dirty="0" smtClean="0"/>
              <a:t>Language in Society</a:t>
            </a:r>
            <a:endParaRPr lang="en-US" dirty="0"/>
          </a:p>
        </p:txBody>
      </p:sp>
    </p:spTree>
    <p:extLst>
      <p:ext uri="{BB962C8B-B14F-4D97-AF65-F5344CB8AC3E}">
        <p14:creationId xmlns:p14="http://schemas.microsoft.com/office/powerpoint/2010/main" val="469661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Its just about the words</a:t>
            </a:r>
          </a:p>
          <a:p>
            <a:r>
              <a:rPr lang="en-US" sz="2800" dirty="0" smtClean="0"/>
              <a:t>Every language has  the same “words”</a:t>
            </a:r>
          </a:p>
          <a:p>
            <a:r>
              <a:rPr lang="en-US" sz="2800" dirty="0" smtClean="0"/>
              <a:t>Some languages are primitive</a:t>
            </a:r>
          </a:p>
          <a:p>
            <a:endParaRPr lang="en-US" dirty="0"/>
          </a:p>
        </p:txBody>
      </p:sp>
      <p:sp>
        <p:nvSpPr>
          <p:cNvPr id="2" name="Title 1"/>
          <p:cNvSpPr>
            <a:spLocks noGrp="1"/>
          </p:cNvSpPr>
          <p:nvPr>
            <p:ph type="title"/>
          </p:nvPr>
        </p:nvSpPr>
        <p:spPr/>
        <p:txBody>
          <a:bodyPr>
            <a:normAutofit/>
          </a:bodyPr>
          <a:lstStyle/>
          <a:p>
            <a:r>
              <a:rPr lang="en-US" dirty="0" smtClean="0"/>
              <a:t>False Assumptions</a:t>
            </a:r>
            <a:endParaRPr lang="en-US" dirty="0"/>
          </a:p>
        </p:txBody>
      </p:sp>
    </p:spTree>
    <p:extLst>
      <p:ext uri="{BB962C8B-B14F-4D97-AF65-F5344CB8AC3E}">
        <p14:creationId xmlns:p14="http://schemas.microsoft.com/office/powerpoint/2010/main" val="2255011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Non-native speakers</a:t>
            </a:r>
          </a:p>
          <a:p>
            <a:r>
              <a:rPr lang="en-US" dirty="0" smtClean="0"/>
              <a:t>Regionally different dialect speakers</a:t>
            </a:r>
          </a:p>
          <a:p>
            <a:r>
              <a:rPr lang="en-US" dirty="0" smtClean="0"/>
              <a:t>Disabled individuals</a:t>
            </a:r>
            <a:endParaRPr lang="en-US" dirty="0"/>
          </a:p>
        </p:txBody>
      </p:sp>
      <p:sp>
        <p:nvSpPr>
          <p:cNvPr id="2" name="Title 1"/>
          <p:cNvSpPr>
            <a:spLocks noGrp="1"/>
          </p:cNvSpPr>
          <p:nvPr>
            <p:ph type="title"/>
          </p:nvPr>
        </p:nvSpPr>
        <p:spPr/>
        <p:txBody>
          <a:bodyPr/>
          <a:lstStyle/>
          <a:p>
            <a:r>
              <a:rPr lang="en-US" dirty="0" smtClean="0"/>
              <a:t>Externals to Language</a:t>
            </a:r>
            <a:endParaRPr lang="en-US" dirty="0"/>
          </a:p>
        </p:txBody>
      </p:sp>
    </p:spTree>
    <p:extLst>
      <p:ext uri="{BB962C8B-B14F-4D97-AF65-F5344CB8AC3E}">
        <p14:creationId xmlns:p14="http://schemas.microsoft.com/office/powerpoint/2010/main" val="1079268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Linguistic Assimilation is the process by which non-native people adapt to and learn the language of another group</a:t>
            </a:r>
          </a:p>
          <a:p>
            <a:r>
              <a:rPr lang="en-US" sz="2800" dirty="0" smtClean="0"/>
              <a:t>Assimilating language is often a first step to multiculturalism or cultural assimilation</a:t>
            </a:r>
          </a:p>
          <a:p>
            <a:r>
              <a:rPr lang="en-US" sz="2800" dirty="0" smtClean="0"/>
              <a:t>Sometimes involves dropping “mother tongue”</a:t>
            </a:r>
          </a:p>
          <a:p>
            <a:endParaRPr lang="en-US" dirty="0"/>
          </a:p>
        </p:txBody>
      </p:sp>
      <p:sp>
        <p:nvSpPr>
          <p:cNvPr id="2" name="Title 1"/>
          <p:cNvSpPr>
            <a:spLocks noGrp="1"/>
          </p:cNvSpPr>
          <p:nvPr>
            <p:ph type="title"/>
          </p:nvPr>
        </p:nvSpPr>
        <p:spPr/>
        <p:txBody>
          <a:bodyPr/>
          <a:lstStyle/>
          <a:p>
            <a:r>
              <a:rPr lang="en-US" dirty="0" smtClean="0"/>
              <a:t>Linguistic Assimilation</a:t>
            </a:r>
            <a:endParaRPr lang="en-US" dirty="0"/>
          </a:p>
        </p:txBody>
      </p:sp>
    </p:spTree>
    <p:extLst>
      <p:ext uri="{BB962C8B-B14F-4D97-AF65-F5344CB8AC3E}">
        <p14:creationId xmlns:p14="http://schemas.microsoft.com/office/powerpoint/2010/main" val="3990198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Integration of simple, or important, concepts</a:t>
            </a:r>
          </a:p>
          <a:p>
            <a:r>
              <a:rPr lang="en-US" dirty="0"/>
              <a:t>Involves periods of bilingualism </a:t>
            </a:r>
          </a:p>
          <a:p>
            <a:r>
              <a:rPr lang="en-US" dirty="0" smtClean="0"/>
              <a:t>Host </a:t>
            </a:r>
            <a:r>
              <a:rPr lang="en-US" dirty="0" smtClean="0"/>
              <a:t>and native language used simultaneously</a:t>
            </a:r>
          </a:p>
          <a:p>
            <a:r>
              <a:rPr lang="en-US" dirty="0" smtClean="0"/>
              <a:t>Can </a:t>
            </a:r>
            <a:r>
              <a:rPr lang="en-US" dirty="0" smtClean="0"/>
              <a:t>take several generations to occur</a:t>
            </a:r>
          </a:p>
          <a:p>
            <a:endParaRPr lang="en-US" dirty="0" smtClean="0"/>
          </a:p>
          <a:p>
            <a:endParaRPr lang="en-US" dirty="0"/>
          </a:p>
        </p:txBody>
      </p:sp>
      <p:sp>
        <p:nvSpPr>
          <p:cNvPr id="2" name="Title 1"/>
          <p:cNvSpPr>
            <a:spLocks noGrp="1"/>
          </p:cNvSpPr>
          <p:nvPr>
            <p:ph type="title"/>
          </p:nvPr>
        </p:nvSpPr>
        <p:spPr/>
        <p:txBody>
          <a:bodyPr/>
          <a:lstStyle/>
          <a:p>
            <a:r>
              <a:rPr lang="en-US" dirty="0" smtClean="0"/>
              <a:t>Process of Assimilation</a:t>
            </a:r>
            <a:endParaRPr lang="en-US" dirty="0"/>
          </a:p>
        </p:txBody>
      </p:sp>
    </p:spTree>
    <p:extLst>
      <p:ext uri="{BB962C8B-B14F-4D97-AF65-F5344CB8AC3E}">
        <p14:creationId xmlns:p14="http://schemas.microsoft.com/office/powerpoint/2010/main" val="2612309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Exposure </a:t>
            </a:r>
          </a:p>
          <a:p>
            <a:r>
              <a:rPr lang="en-US" dirty="0" smtClean="0"/>
              <a:t>Media</a:t>
            </a:r>
          </a:p>
          <a:p>
            <a:r>
              <a:rPr lang="en-US" dirty="0" smtClean="0"/>
              <a:t>Connections</a:t>
            </a:r>
          </a:p>
          <a:p>
            <a:r>
              <a:rPr lang="en-US" dirty="0" smtClean="0"/>
              <a:t>Formal adult education</a:t>
            </a:r>
          </a:p>
          <a:p>
            <a:r>
              <a:rPr lang="en-US" dirty="0" smtClean="0"/>
              <a:t>Public education for children</a:t>
            </a:r>
          </a:p>
          <a:p>
            <a:endParaRPr lang="en-US" dirty="0"/>
          </a:p>
        </p:txBody>
      </p:sp>
      <p:sp>
        <p:nvSpPr>
          <p:cNvPr id="2" name="Title 1"/>
          <p:cNvSpPr>
            <a:spLocks noGrp="1"/>
          </p:cNvSpPr>
          <p:nvPr>
            <p:ph type="title"/>
          </p:nvPr>
        </p:nvSpPr>
        <p:spPr/>
        <p:txBody>
          <a:bodyPr/>
          <a:lstStyle/>
          <a:p>
            <a:r>
              <a:rPr lang="en-US" dirty="0" smtClean="0"/>
              <a:t>How It Happens</a:t>
            </a:r>
            <a:endParaRPr lang="en-US" dirty="0"/>
          </a:p>
        </p:txBody>
      </p:sp>
    </p:spTree>
    <p:extLst>
      <p:ext uri="{BB962C8B-B14F-4D97-AF65-F5344CB8AC3E}">
        <p14:creationId xmlns:p14="http://schemas.microsoft.com/office/powerpoint/2010/main" val="2302807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Unfamiliar syntax</a:t>
            </a:r>
          </a:p>
          <a:p>
            <a:r>
              <a:rPr lang="en-US" dirty="0" smtClean="0"/>
              <a:t>Lack of cultural understanding</a:t>
            </a:r>
          </a:p>
          <a:p>
            <a:r>
              <a:rPr lang="en-US" dirty="0" smtClean="0"/>
              <a:t>Difference in formal and casual language</a:t>
            </a:r>
          </a:p>
          <a:p>
            <a:r>
              <a:rPr lang="en-US" dirty="0" smtClean="0"/>
              <a:t>Slang</a:t>
            </a:r>
            <a:endParaRPr lang="en-US" dirty="0"/>
          </a:p>
        </p:txBody>
      </p:sp>
      <p:sp>
        <p:nvSpPr>
          <p:cNvPr id="2" name="Title 1"/>
          <p:cNvSpPr>
            <a:spLocks noGrp="1"/>
          </p:cNvSpPr>
          <p:nvPr>
            <p:ph type="title"/>
          </p:nvPr>
        </p:nvSpPr>
        <p:spPr/>
        <p:txBody>
          <a:bodyPr>
            <a:normAutofit fontScale="90000"/>
          </a:bodyPr>
          <a:lstStyle/>
          <a:p>
            <a:r>
              <a:rPr lang="en-US" dirty="0" smtClean="0"/>
              <a:t>Obstacles to Language Assimilation</a:t>
            </a:r>
            <a:endParaRPr lang="en-US" dirty="0"/>
          </a:p>
        </p:txBody>
      </p:sp>
    </p:spTree>
    <p:extLst>
      <p:ext uri="{BB962C8B-B14F-4D97-AF65-F5344CB8AC3E}">
        <p14:creationId xmlns:p14="http://schemas.microsoft.com/office/powerpoint/2010/main" val="299617836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2673</TotalTime>
  <Words>4173</Words>
  <Application>Microsoft Office PowerPoint</Application>
  <PresentationFormat>On-screen Show (4:3)</PresentationFormat>
  <Paragraphs>167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Hardcover</vt:lpstr>
      <vt:lpstr>Linguistic Assimilation Language as a Cultural Adaptation </vt:lpstr>
      <vt:lpstr>What is language? </vt:lpstr>
      <vt:lpstr>Language in Society</vt:lpstr>
      <vt:lpstr>False Assumptions</vt:lpstr>
      <vt:lpstr>Externals to Language</vt:lpstr>
      <vt:lpstr>Linguistic Assimilation</vt:lpstr>
      <vt:lpstr>Process of Assimilation</vt:lpstr>
      <vt:lpstr>How It Happens</vt:lpstr>
      <vt:lpstr>Obstacles to Language Assimilation</vt:lpstr>
      <vt:lpstr>Benefits of Assimilation</vt:lpstr>
      <vt:lpstr>Disadvantages of Assimilation</vt:lpstr>
      <vt:lpstr>Without Assimilation</vt:lpstr>
      <vt:lpstr>Culinary Arts and Linguistic Transition</vt:lpstr>
      <vt:lpstr>Language in  Popular Culture</vt:lpstr>
      <vt:lpstr>Conclusion</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Linguistic Assimilation </dc:title>
  <dc:creator>Curtis M. Kularski</dc:creator>
  <cp:lastModifiedBy>Curtis M. Kularski</cp:lastModifiedBy>
  <cp:revision>150</cp:revision>
  <dcterms:created xsi:type="dcterms:W3CDTF">2011-04-24T06:07:28Z</dcterms:created>
  <dcterms:modified xsi:type="dcterms:W3CDTF">2011-04-26T05:09:53Z</dcterms:modified>
</cp:coreProperties>
</file>